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36" r:id="rId3"/>
    <p:sldId id="393" r:id="rId4"/>
    <p:sldId id="394" r:id="rId5"/>
    <p:sldId id="395" r:id="rId6"/>
    <p:sldId id="399" r:id="rId7"/>
    <p:sldId id="396" r:id="rId8"/>
    <p:sldId id="398" r:id="rId9"/>
    <p:sldId id="397" r:id="rId10"/>
    <p:sldId id="400" r:id="rId11"/>
    <p:sldId id="334" r:id="rId12"/>
    <p:sldId id="401" r:id="rId13"/>
  </p:sldIdLst>
  <p:sldSz cx="14401800" cy="10321925"/>
  <p:notesSz cx="6735763" cy="9866313"/>
  <p:defaultTextStyle>
    <a:defPPr>
      <a:defRPr lang="fr-FR"/>
    </a:defPPr>
    <a:lvl1pPr marL="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51">
          <p15:clr>
            <a:srgbClr val="A4A3A4"/>
          </p15:clr>
        </p15:guide>
        <p15:guide id="2" pos="4536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arnaud" initials="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FF7C80"/>
    <a:srgbClr val="FF0000"/>
    <a:srgbClr val="CC0000"/>
    <a:srgbClr val="4BACC6"/>
    <a:srgbClr val="00FFFF"/>
    <a:srgbClr val="9CD1E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yle léger 1 - Accentuation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1602" y="-276"/>
      </p:cViewPr>
      <p:guideLst>
        <p:guide orient="horz" pos="3251"/>
        <p:guide pos="453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841EE3-4A06-4F3F-8E95-9B8FDD10D931}" type="doc">
      <dgm:prSet loTypeId="urn:microsoft.com/office/officeart/2005/8/layout/chevron1" loCatId="process" qsTypeId="urn:microsoft.com/office/officeart/2005/8/quickstyle/simple1" qsCatId="simple" csTypeId="urn:microsoft.com/office/officeart/2005/8/colors/colorful4" csCatId="colorful" phldr="1"/>
      <dgm:spPr/>
    </dgm:pt>
    <dgm:pt modelId="{725C1D30-302F-44BD-8647-80C7F01EA25A}">
      <dgm:prSet phldrT="[Texte]"/>
      <dgm:spPr/>
      <dgm:t>
        <a:bodyPr/>
        <a:lstStyle/>
        <a:p>
          <a:r>
            <a:rPr lang="fr-FR" dirty="0" smtClean="0">
              <a:solidFill>
                <a:schemeClr val="bg2"/>
              </a:solidFill>
            </a:rPr>
            <a:t>Réflexion autour des techno disponibles</a:t>
          </a:r>
          <a:endParaRPr lang="fr-FR" dirty="0">
            <a:solidFill>
              <a:schemeClr val="bg2"/>
            </a:solidFill>
          </a:endParaRPr>
        </a:p>
      </dgm:t>
    </dgm:pt>
    <dgm:pt modelId="{A42EF82C-D705-4839-92DD-0FBDC1ACCAD5}" type="parTrans" cxnId="{25E27F16-398D-41B9-B9B6-9873979259E2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BD15442E-E123-415D-BE1B-823083675250}" type="sibTrans" cxnId="{25E27F16-398D-41B9-B9B6-9873979259E2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D42DB350-CC6F-4605-A375-47DB339EDAAD}">
      <dgm:prSet phldrT="[Texte]"/>
      <dgm:spPr/>
      <dgm:t>
        <a:bodyPr/>
        <a:lstStyle/>
        <a:p>
          <a:r>
            <a:rPr lang="fr-FR" dirty="0" smtClean="0">
              <a:solidFill>
                <a:schemeClr val="bg2"/>
              </a:solidFill>
            </a:rPr>
            <a:t>Prototypage au sein de TPM</a:t>
          </a:r>
          <a:endParaRPr lang="fr-FR" dirty="0">
            <a:solidFill>
              <a:schemeClr val="bg2"/>
            </a:solidFill>
          </a:endParaRPr>
        </a:p>
      </dgm:t>
    </dgm:pt>
    <dgm:pt modelId="{B23C854E-9571-4852-95B3-549A39D09C14}" type="parTrans" cxnId="{1DD98F95-B827-4EB1-BA33-416BE62B74B5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7E7C2A33-86A2-4FC6-BE98-8507A16C7EB7}" type="sibTrans" cxnId="{1DD98F95-B827-4EB1-BA33-416BE62B74B5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3C2F5CE8-EAE4-4AE1-96EA-7215108AFEBE}">
      <dgm:prSet phldrT="[Texte]"/>
      <dgm:spPr/>
      <dgm:t>
        <a:bodyPr/>
        <a:lstStyle/>
        <a:p>
          <a:r>
            <a:rPr lang="fr-FR" dirty="0" smtClean="0">
              <a:solidFill>
                <a:schemeClr val="bg2"/>
              </a:solidFill>
            </a:rPr>
            <a:t>Mise en production à TPM</a:t>
          </a:r>
          <a:endParaRPr lang="fr-FR" dirty="0">
            <a:solidFill>
              <a:schemeClr val="bg2"/>
            </a:solidFill>
          </a:endParaRPr>
        </a:p>
      </dgm:t>
    </dgm:pt>
    <dgm:pt modelId="{3706EC6B-7A8A-4BC4-B4BA-234CE7A1F510}" type="parTrans" cxnId="{FBF0B724-F9CF-4C42-B424-405198EFC723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288875C9-17FE-479C-82A8-AA813671483D}" type="sibTrans" cxnId="{FBF0B724-F9CF-4C42-B424-405198EFC723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9C0F011E-4B7E-4AC1-ACAA-94A483C218BA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2015</a:t>
          </a:r>
          <a:endParaRPr lang="fr-FR" dirty="0">
            <a:solidFill>
              <a:schemeClr val="tx1"/>
            </a:solidFill>
          </a:endParaRPr>
        </a:p>
      </dgm:t>
    </dgm:pt>
    <dgm:pt modelId="{988B04E9-8EC6-41DD-866C-75FFFA9A9A05}" type="parTrans" cxnId="{8E8FBA47-B8E2-4254-BF01-E8ADC01EA8D5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9EAB1DDF-5784-48D1-819B-EE5F2427A07A}" type="sibTrans" cxnId="{8E8FBA47-B8E2-4254-BF01-E8ADC01EA8D5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4EE195E7-C440-42AA-8244-3DCFA818E42B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2016</a:t>
          </a:r>
          <a:endParaRPr lang="fr-FR" dirty="0">
            <a:solidFill>
              <a:schemeClr val="tx1"/>
            </a:solidFill>
          </a:endParaRPr>
        </a:p>
      </dgm:t>
    </dgm:pt>
    <dgm:pt modelId="{2438464D-82DD-4EE5-A5F8-456FE3D3119A}" type="parTrans" cxnId="{6C3B6440-D39A-4229-8F0C-A6AB0D57BD02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D9A8DE38-A23F-4DAF-B6EA-5404D00AAB1C}" type="sibTrans" cxnId="{6C3B6440-D39A-4229-8F0C-A6AB0D57BD02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85501879-BBDE-439E-921F-1637C14CC3E1}">
      <dgm:prSet phldrT="[Texte]"/>
      <dgm:spPr/>
      <dgm:t>
        <a:bodyPr/>
        <a:lstStyle/>
        <a:p>
          <a:r>
            <a:rPr lang="fr-FR" dirty="0" smtClean="0">
              <a:solidFill>
                <a:schemeClr val="bg2"/>
              </a:solidFill>
            </a:rPr>
            <a:t>Mise en production communes</a:t>
          </a:r>
          <a:endParaRPr lang="fr-FR" dirty="0">
            <a:solidFill>
              <a:schemeClr val="bg2"/>
            </a:solidFill>
          </a:endParaRPr>
        </a:p>
      </dgm:t>
    </dgm:pt>
    <dgm:pt modelId="{2F8B513C-22F1-4028-8500-F9545D325009}" type="parTrans" cxnId="{4D25BB69-0CF4-4306-87AC-A7D8D96EA8F6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F1491354-00F2-47D3-BA09-F4A7C16C5C9B}" type="sibTrans" cxnId="{4D25BB69-0CF4-4306-87AC-A7D8D96EA8F6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CFDBECC2-D02F-41E4-8AA0-EC4DC89326F7}">
      <dgm:prSet phldrT="[Texte]"/>
      <dgm:spPr/>
      <dgm:t>
        <a:bodyPr/>
        <a:lstStyle/>
        <a:p>
          <a:r>
            <a:rPr lang="fr-FR" dirty="0" smtClean="0">
              <a:solidFill>
                <a:schemeClr val="bg2"/>
              </a:solidFill>
            </a:rPr>
            <a:t>Ouverture aux communes</a:t>
          </a:r>
          <a:endParaRPr lang="fr-FR" dirty="0">
            <a:solidFill>
              <a:schemeClr val="bg2"/>
            </a:solidFill>
          </a:endParaRPr>
        </a:p>
      </dgm:t>
    </dgm:pt>
    <dgm:pt modelId="{DF6C1FA4-FFD0-4615-B975-D798D3EC16C6}" type="parTrans" cxnId="{AF58AFA5-73FA-4067-90F9-7662DCAFD16B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850D8FEC-E8F2-48B8-A70E-D8F684CD5315}" type="sibTrans" cxnId="{AF58AFA5-73FA-4067-90F9-7662DCAFD16B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7A745D36-C473-44A0-84D9-B9A7308579D2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2017</a:t>
          </a:r>
          <a:endParaRPr lang="fr-FR" dirty="0">
            <a:solidFill>
              <a:schemeClr val="tx1"/>
            </a:solidFill>
          </a:endParaRPr>
        </a:p>
      </dgm:t>
    </dgm:pt>
    <dgm:pt modelId="{5131C61A-7CBB-4341-B559-78E1592006B5}" type="parTrans" cxnId="{1258662D-FDBB-4466-9372-9451582DCD0B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795B5AAD-A0FD-4CAD-92DB-52A704BEDF60}" type="sibTrans" cxnId="{1258662D-FDBB-4466-9372-9451582DCD0B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D3FBF854-D39C-4EA4-A269-5B66C53D41EB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2018</a:t>
          </a:r>
          <a:endParaRPr lang="fr-FR" dirty="0">
            <a:solidFill>
              <a:schemeClr val="tx1"/>
            </a:solidFill>
          </a:endParaRPr>
        </a:p>
      </dgm:t>
    </dgm:pt>
    <dgm:pt modelId="{ECE9C826-C0DD-47CF-AAB5-C7581167D6A6}" type="parTrans" cxnId="{4B6B70EE-6125-49C3-818F-208CE00907E6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EA91048B-110B-4FD8-82A6-E01BEEBB1929}" type="sibTrans" cxnId="{4B6B70EE-6125-49C3-818F-208CE00907E6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D2E0EF95-1BAF-4DE0-B23C-3A6269AADB1A}">
      <dgm:prSet phldrT="[Texte]"/>
      <dgm:spPr/>
      <dgm:t>
        <a:bodyPr/>
        <a:lstStyle/>
        <a:p>
          <a:pPr algn="ctr"/>
          <a:r>
            <a:rPr lang="fr-FR" dirty="0" smtClean="0">
              <a:solidFill>
                <a:schemeClr val="tx1"/>
              </a:solidFill>
            </a:rPr>
            <a:t>2019</a:t>
          </a:r>
          <a:endParaRPr lang="fr-FR" dirty="0">
            <a:solidFill>
              <a:schemeClr val="tx1"/>
            </a:solidFill>
          </a:endParaRPr>
        </a:p>
      </dgm:t>
    </dgm:pt>
    <dgm:pt modelId="{04EE630A-F977-4864-B9AA-421116BE00D4}" type="parTrans" cxnId="{28E0F093-2C6B-4E0D-8DD6-5B9E13DC736D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F9DEFCB9-FB3F-47A2-BD9E-ACDDA2D987AF}" type="sibTrans" cxnId="{28E0F093-2C6B-4E0D-8DD6-5B9E13DC736D}">
      <dgm:prSet/>
      <dgm:spPr/>
      <dgm:t>
        <a:bodyPr/>
        <a:lstStyle/>
        <a:p>
          <a:endParaRPr lang="fr-FR">
            <a:solidFill>
              <a:schemeClr val="bg2"/>
            </a:solidFill>
          </a:endParaRPr>
        </a:p>
      </dgm:t>
    </dgm:pt>
    <dgm:pt modelId="{A3055B80-B290-496F-8D45-0E8937C93378}" type="pres">
      <dgm:prSet presAssocID="{90841EE3-4A06-4F3F-8E95-9B8FDD10D931}" presName="Name0" presStyleCnt="0">
        <dgm:presLayoutVars>
          <dgm:dir/>
          <dgm:animLvl val="lvl"/>
          <dgm:resizeHandles val="exact"/>
        </dgm:presLayoutVars>
      </dgm:prSet>
      <dgm:spPr/>
    </dgm:pt>
    <dgm:pt modelId="{F872C29B-FD0B-4525-A178-54AFA95A7A39}" type="pres">
      <dgm:prSet presAssocID="{725C1D30-302F-44BD-8647-80C7F01EA25A}" presName="composite" presStyleCnt="0"/>
      <dgm:spPr/>
    </dgm:pt>
    <dgm:pt modelId="{1FA8A8CD-5B08-4DE0-8066-48A46E07C636}" type="pres">
      <dgm:prSet presAssocID="{725C1D30-302F-44BD-8647-80C7F01EA25A}" presName="parTx" presStyleLbl="node1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BF546C-885F-4463-BA9C-B99DA9FE024F}" type="pres">
      <dgm:prSet presAssocID="{725C1D30-302F-44BD-8647-80C7F01EA25A}" presName="desTx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21CD858-9EAA-40FD-A6E8-7E4A60F07377}" type="pres">
      <dgm:prSet presAssocID="{BD15442E-E123-415D-BE1B-823083675250}" presName="space" presStyleCnt="0"/>
      <dgm:spPr/>
    </dgm:pt>
    <dgm:pt modelId="{D7F29844-7FE9-4C34-A6F6-EE017268A428}" type="pres">
      <dgm:prSet presAssocID="{D42DB350-CC6F-4605-A375-47DB339EDAAD}" presName="composite" presStyleCnt="0"/>
      <dgm:spPr/>
    </dgm:pt>
    <dgm:pt modelId="{4FB9B9A0-5955-4D2E-AD40-816855742B06}" type="pres">
      <dgm:prSet presAssocID="{D42DB350-CC6F-4605-A375-47DB339EDAAD}" presName="parTx" presStyleLbl="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3D49160-60E0-4B04-A772-F5C6D2436C2F}" type="pres">
      <dgm:prSet presAssocID="{D42DB350-CC6F-4605-A375-47DB339EDAAD}" presName="desTx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FBC087A-7470-441B-956D-9F7D157D39E0}" type="pres">
      <dgm:prSet presAssocID="{7E7C2A33-86A2-4FC6-BE98-8507A16C7EB7}" presName="space" presStyleCnt="0"/>
      <dgm:spPr/>
    </dgm:pt>
    <dgm:pt modelId="{782F69F8-15C1-43A6-8F8F-DA063F480DC1}" type="pres">
      <dgm:prSet presAssocID="{3C2F5CE8-EAE4-4AE1-96EA-7215108AFEBE}" presName="composite" presStyleCnt="0"/>
      <dgm:spPr/>
    </dgm:pt>
    <dgm:pt modelId="{8BB7273C-8B08-4FAD-8607-55A3896B0A8D}" type="pres">
      <dgm:prSet presAssocID="{3C2F5CE8-EAE4-4AE1-96EA-7215108AFEBE}" presName="parTx" presStyleLbl="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B0AD314-C3C7-4517-B8DF-F19322384CFB}" type="pres">
      <dgm:prSet presAssocID="{3C2F5CE8-EAE4-4AE1-96EA-7215108AFEBE}" presName="desTx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54ACAE8-3E6E-4AC7-8E3F-747C6F279D8E}" type="pres">
      <dgm:prSet presAssocID="{288875C9-17FE-479C-82A8-AA813671483D}" presName="space" presStyleCnt="0"/>
      <dgm:spPr/>
    </dgm:pt>
    <dgm:pt modelId="{1FD01EC3-CCAC-436C-9769-EBAA819AB327}" type="pres">
      <dgm:prSet presAssocID="{CFDBECC2-D02F-41E4-8AA0-EC4DC89326F7}" presName="composite" presStyleCnt="0"/>
      <dgm:spPr/>
    </dgm:pt>
    <dgm:pt modelId="{5106D59C-8310-4731-9907-98AAF895F549}" type="pres">
      <dgm:prSet presAssocID="{CFDBECC2-D02F-41E4-8AA0-EC4DC89326F7}" presName="parTx" presStyleLbl="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B279FFF-A0D1-469C-9529-70A1664BB2AC}" type="pres">
      <dgm:prSet presAssocID="{CFDBECC2-D02F-41E4-8AA0-EC4DC89326F7}" presName="desTx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CAF3FF-FCC9-4418-8020-EE0A27AA3C5C}" type="pres">
      <dgm:prSet presAssocID="{850D8FEC-E8F2-48B8-A70E-D8F684CD5315}" presName="space" presStyleCnt="0"/>
      <dgm:spPr/>
    </dgm:pt>
    <dgm:pt modelId="{72435025-9646-4FA8-A146-1689C3AE1616}" type="pres">
      <dgm:prSet presAssocID="{85501879-BBDE-439E-921F-1637C14CC3E1}" presName="composite" presStyleCnt="0"/>
      <dgm:spPr/>
    </dgm:pt>
    <dgm:pt modelId="{9C208538-50CD-47BE-8233-6C7329890903}" type="pres">
      <dgm:prSet presAssocID="{85501879-BBDE-439E-921F-1637C14CC3E1}" presName="parTx" presStyleLbl="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16638E6-5CF2-4078-9A66-C5A7E3E0F445}" type="pres">
      <dgm:prSet presAssocID="{85501879-BBDE-439E-921F-1637C14CC3E1}" presName="desTx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C3B6440-D39A-4229-8F0C-A6AB0D57BD02}" srcId="{D42DB350-CC6F-4605-A375-47DB339EDAAD}" destId="{4EE195E7-C440-42AA-8244-3DCFA818E42B}" srcOrd="0" destOrd="0" parTransId="{2438464D-82DD-4EE5-A5F8-456FE3D3119A}" sibTransId="{D9A8DE38-A23F-4DAF-B6EA-5404D00AAB1C}"/>
    <dgm:cxn modelId="{FACB7573-F9D2-4455-B86A-FA408CA74652}" type="presOf" srcId="{CFDBECC2-D02F-41E4-8AA0-EC4DC89326F7}" destId="{5106D59C-8310-4731-9907-98AAF895F549}" srcOrd="0" destOrd="0" presId="urn:microsoft.com/office/officeart/2005/8/layout/chevron1"/>
    <dgm:cxn modelId="{73DC2ADB-9DEE-46CE-92E8-FC90918860A6}" type="presOf" srcId="{85501879-BBDE-439E-921F-1637C14CC3E1}" destId="{9C208538-50CD-47BE-8233-6C7329890903}" srcOrd="0" destOrd="0" presId="urn:microsoft.com/office/officeart/2005/8/layout/chevron1"/>
    <dgm:cxn modelId="{28E0F093-2C6B-4E0D-8DD6-5B9E13DC736D}" srcId="{85501879-BBDE-439E-921F-1637C14CC3E1}" destId="{D2E0EF95-1BAF-4DE0-B23C-3A6269AADB1A}" srcOrd="0" destOrd="0" parTransId="{04EE630A-F977-4864-B9AA-421116BE00D4}" sibTransId="{F9DEFCB9-FB3F-47A2-BD9E-ACDDA2D987AF}"/>
    <dgm:cxn modelId="{1DD98F95-B827-4EB1-BA33-416BE62B74B5}" srcId="{90841EE3-4A06-4F3F-8E95-9B8FDD10D931}" destId="{D42DB350-CC6F-4605-A375-47DB339EDAAD}" srcOrd="1" destOrd="0" parTransId="{B23C854E-9571-4852-95B3-549A39D09C14}" sibTransId="{7E7C2A33-86A2-4FC6-BE98-8507A16C7EB7}"/>
    <dgm:cxn modelId="{25E27F16-398D-41B9-B9B6-9873979259E2}" srcId="{90841EE3-4A06-4F3F-8E95-9B8FDD10D931}" destId="{725C1D30-302F-44BD-8647-80C7F01EA25A}" srcOrd="0" destOrd="0" parTransId="{A42EF82C-D705-4839-92DD-0FBDC1ACCAD5}" sibTransId="{BD15442E-E123-415D-BE1B-823083675250}"/>
    <dgm:cxn modelId="{C0080E0F-7136-44EC-A145-F5A734D7E75C}" type="presOf" srcId="{4EE195E7-C440-42AA-8244-3DCFA818E42B}" destId="{B3D49160-60E0-4B04-A772-F5C6D2436C2F}" srcOrd="0" destOrd="0" presId="urn:microsoft.com/office/officeart/2005/8/layout/chevron1"/>
    <dgm:cxn modelId="{8E8FBA47-B8E2-4254-BF01-E8ADC01EA8D5}" srcId="{725C1D30-302F-44BD-8647-80C7F01EA25A}" destId="{9C0F011E-4B7E-4AC1-ACAA-94A483C218BA}" srcOrd="0" destOrd="0" parTransId="{988B04E9-8EC6-41DD-866C-75FFFA9A9A05}" sibTransId="{9EAB1DDF-5784-48D1-819B-EE5F2427A07A}"/>
    <dgm:cxn modelId="{4B6B70EE-6125-49C3-818F-208CE00907E6}" srcId="{CFDBECC2-D02F-41E4-8AA0-EC4DC89326F7}" destId="{D3FBF854-D39C-4EA4-A269-5B66C53D41EB}" srcOrd="0" destOrd="0" parTransId="{ECE9C826-C0DD-47CF-AAB5-C7581167D6A6}" sibTransId="{EA91048B-110B-4FD8-82A6-E01BEEBB1929}"/>
    <dgm:cxn modelId="{4D25BB69-0CF4-4306-87AC-A7D8D96EA8F6}" srcId="{90841EE3-4A06-4F3F-8E95-9B8FDD10D931}" destId="{85501879-BBDE-439E-921F-1637C14CC3E1}" srcOrd="4" destOrd="0" parTransId="{2F8B513C-22F1-4028-8500-F9545D325009}" sibTransId="{F1491354-00F2-47D3-BA09-F4A7C16C5C9B}"/>
    <dgm:cxn modelId="{CB3282BE-CAE0-4741-B72D-8B0D530C007B}" type="presOf" srcId="{9C0F011E-4B7E-4AC1-ACAA-94A483C218BA}" destId="{99BF546C-885F-4463-BA9C-B99DA9FE024F}" srcOrd="0" destOrd="0" presId="urn:microsoft.com/office/officeart/2005/8/layout/chevron1"/>
    <dgm:cxn modelId="{AAFF12C6-1D4A-4DDB-BE93-92BC064647CD}" type="presOf" srcId="{7A745D36-C473-44A0-84D9-B9A7308579D2}" destId="{FB0AD314-C3C7-4517-B8DF-F19322384CFB}" srcOrd="0" destOrd="0" presId="urn:microsoft.com/office/officeart/2005/8/layout/chevron1"/>
    <dgm:cxn modelId="{5B195D0F-AEC6-4A41-9D4D-FDEECB145DCF}" type="presOf" srcId="{3C2F5CE8-EAE4-4AE1-96EA-7215108AFEBE}" destId="{8BB7273C-8B08-4FAD-8607-55A3896B0A8D}" srcOrd="0" destOrd="0" presId="urn:microsoft.com/office/officeart/2005/8/layout/chevron1"/>
    <dgm:cxn modelId="{B7979FFA-607F-4ACB-B20C-0229BD90766E}" type="presOf" srcId="{725C1D30-302F-44BD-8647-80C7F01EA25A}" destId="{1FA8A8CD-5B08-4DE0-8066-48A46E07C636}" srcOrd="0" destOrd="0" presId="urn:microsoft.com/office/officeart/2005/8/layout/chevron1"/>
    <dgm:cxn modelId="{1258662D-FDBB-4466-9372-9451582DCD0B}" srcId="{3C2F5CE8-EAE4-4AE1-96EA-7215108AFEBE}" destId="{7A745D36-C473-44A0-84D9-B9A7308579D2}" srcOrd="0" destOrd="0" parTransId="{5131C61A-7CBB-4341-B559-78E1592006B5}" sibTransId="{795B5AAD-A0FD-4CAD-92DB-52A704BEDF60}"/>
    <dgm:cxn modelId="{AF58AFA5-73FA-4067-90F9-7662DCAFD16B}" srcId="{90841EE3-4A06-4F3F-8E95-9B8FDD10D931}" destId="{CFDBECC2-D02F-41E4-8AA0-EC4DC89326F7}" srcOrd="3" destOrd="0" parTransId="{DF6C1FA4-FFD0-4615-B975-D798D3EC16C6}" sibTransId="{850D8FEC-E8F2-48B8-A70E-D8F684CD5315}"/>
    <dgm:cxn modelId="{C866A1E5-3834-4818-B34F-A0487FA7113A}" type="presOf" srcId="{D3FBF854-D39C-4EA4-A269-5B66C53D41EB}" destId="{DB279FFF-A0D1-469C-9529-70A1664BB2AC}" srcOrd="0" destOrd="0" presId="urn:microsoft.com/office/officeart/2005/8/layout/chevron1"/>
    <dgm:cxn modelId="{32FD21CF-B97B-4241-9DA8-992152B50149}" type="presOf" srcId="{D2E0EF95-1BAF-4DE0-B23C-3A6269AADB1A}" destId="{416638E6-5CF2-4078-9A66-C5A7E3E0F445}" srcOrd="0" destOrd="0" presId="urn:microsoft.com/office/officeart/2005/8/layout/chevron1"/>
    <dgm:cxn modelId="{FAD52AE0-87F6-4224-9753-9C0244052A82}" type="presOf" srcId="{90841EE3-4A06-4F3F-8E95-9B8FDD10D931}" destId="{A3055B80-B290-496F-8D45-0E8937C93378}" srcOrd="0" destOrd="0" presId="urn:microsoft.com/office/officeart/2005/8/layout/chevron1"/>
    <dgm:cxn modelId="{FBF0B724-F9CF-4C42-B424-405198EFC723}" srcId="{90841EE3-4A06-4F3F-8E95-9B8FDD10D931}" destId="{3C2F5CE8-EAE4-4AE1-96EA-7215108AFEBE}" srcOrd="2" destOrd="0" parTransId="{3706EC6B-7A8A-4BC4-B4BA-234CE7A1F510}" sibTransId="{288875C9-17FE-479C-82A8-AA813671483D}"/>
    <dgm:cxn modelId="{43514FF2-549E-4B09-8AE8-EADE9B7D7A05}" type="presOf" srcId="{D42DB350-CC6F-4605-A375-47DB339EDAAD}" destId="{4FB9B9A0-5955-4D2E-AD40-816855742B06}" srcOrd="0" destOrd="0" presId="urn:microsoft.com/office/officeart/2005/8/layout/chevron1"/>
    <dgm:cxn modelId="{3DF0E6DA-29AF-48E3-A910-15950CFDEC59}" type="presParOf" srcId="{A3055B80-B290-496F-8D45-0E8937C93378}" destId="{F872C29B-FD0B-4525-A178-54AFA95A7A39}" srcOrd="0" destOrd="0" presId="urn:microsoft.com/office/officeart/2005/8/layout/chevron1"/>
    <dgm:cxn modelId="{6C3A0EDA-192D-4C77-9097-F6D51F95FE54}" type="presParOf" srcId="{F872C29B-FD0B-4525-A178-54AFA95A7A39}" destId="{1FA8A8CD-5B08-4DE0-8066-48A46E07C636}" srcOrd="0" destOrd="0" presId="urn:microsoft.com/office/officeart/2005/8/layout/chevron1"/>
    <dgm:cxn modelId="{F2A3A751-B639-43CB-8636-CF310CEBEF44}" type="presParOf" srcId="{F872C29B-FD0B-4525-A178-54AFA95A7A39}" destId="{99BF546C-885F-4463-BA9C-B99DA9FE024F}" srcOrd="1" destOrd="0" presId="urn:microsoft.com/office/officeart/2005/8/layout/chevron1"/>
    <dgm:cxn modelId="{1A18F9C4-F37E-4D27-8EF7-2F7D3E5D7D20}" type="presParOf" srcId="{A3055B80-B290-496F-8D45-0E8937C93378}" destId="{021CD858-9EAA-40FD-A6E8-7E4A60F07377}" srcOrd="1" destOrd="0" presId="urn:microsoft.com/office/officeart/2005/8/layout/chevron1"/>
    <dgm:cxn modelId="{B36A60C0-B7A0-4DD3-9AFD-E8C55C84CCDD}" type="presParOf" srcId="{A3055B80-B290-496F-8D45-0E8937C93378}" destId="{D7F29844-7FE9-4C34-A6F6-EE017268A428}" srcOrd="2" destOrd="0" presId="urn:microsoft.com/office/officeart/2005/8/layout/chevron1"/>
    <dgm:cxn modelId="{27C78E7D-D770-4856-AD90-D937442F81F2}" type="presParOf" srcId="{D7F29844-7FE9-4C34-A6F6-EE017268A428}" destId="{4FB9B9A0-5955-4D2E-AD40-816855742B06}" srcOrd="0" destOrd="0" presId="urn:microsoft.com/office/officeart/2005/8/layout/chevron1"/>
    <dgm:cxn modelId="{F96082D4-C69C-4557-8DBC-1536030E55BD}" type="presParOf" srcId="{D7F29844-7FE9-4C34-A6F6-EE017268A428}" destId="{B3D49160-60E0-4B04-A772-F5C6D2436C2F}" srcOrd="1" destOrd="0" presId="urn:microsoft.com/office/officeart/2005/8/layout/chevron1"/>
    <dgm:cxn modelId="{CCCA8AFD-EA87-4092-9F17-D8E5FDBA30D3}" type="presParOf" srcId="{A3055B80-B290-496F-8D45-0E8937C93378}" destId="{CFBC087A-7470-441B-956D-9F7D157D39E0}" srcOrd="3" destOrd="0" presId="urn:microsoft.com/office/officeart/2005/8/layout/chevron1"/>
    <dgm:cxn modelId="{2490E78D-02ED-4B37-9E54-1E1A44E84F14}" type="presParOf" srcId="{A3055B80-B290-496F-8D45-0E8937C93378}" destId="{782F69F8-15C1-43A6-8F8F-DA063F480DC1}" srcOrd="4" destOrd="0" presId="urn:microsoft.com/office/officeart/2005/8/layout/chevron1"/>
    <dgm:cxn modelId="{7556A5EB-9181-4C10-A6B6-494C02D67FC4}" type="presParOf" srcId="{782F69F8-15C1-43A6-8F8F-DA063F480DC1}" destId="{8BB7273C-8B08-4FAD-8607-55A3896B0A8D}" srcOrd="0" destOrd="0" presId="urn:microsoft.com/office/officeart/2005/8/layout/chevron1"/>
    <dgm:cxn modelId="{AE843620-1BFD-4BB2-8AC0-7859DE0BE6F1}" type="presParOf" srcId="{782F69F8-15C1-43A6-8F8F-DA063F480DC1}" destId="{FB0AD314-C3C7-4517-B8DF-F19322384CFB}" srcOrd="1" destOrd="0" presId="urn:microsoft.com/office/officeart/2005/8/layout/chevron1"/>
    <dgm:cxn modelId="{B4840D66-4914-4938-898E-ED351BC9648C}" type="presParOf" srcId="{A3055B80-B290-496F-8D45-0E8937C93378}" destId="{854ACAE8-3E6E-4AC7-8E3F-747C6F279D8E}" srcOrd="5" destOrd="0" presId="urn:microsoft.com/office/officeart/2005/8/layout/chevron1"/>
    <dgm:cxn modelId="{7923CECF-711E-4D98-BA92-39A6D0ACE3D3}" type="presParOf" srcId="{A3055B80-B290-496F-8D45-0E8937C93378}" destId="{1FD01EC3-CCAC-436C-9769-EBAA819AB327}" srcOrd="6" destOrd="0" presId="urn:microsoft.com/office/officeart/2005/8/layout/chevron1"/>
    <dgm:cxn modelId="{BAD9F668-9104-4F60-AC7D-137DE62218E8}" type="presParOf" srcId="{1FD01EC3-CCAC-436C-9769-EBAA819AB327}" destId="{5106D59C-8310-4731-9907-98AAF895F549}" srcOrd="0" destOrd="0" presId="urn:microsoft.com/office/officeart/2005/8/layout/chevron1"/>
    <dgm:cxn modelId="{A13B0F48-4524-4E52-9A07-62C5A3F71CCA}" type="presParOf" srcId="{1FD01EC3-CCAC-436C-9769-EBAA819AB327}" destId="{DB279FFF-A0D1-469C-9529-70A1664BB2AC}" srcOrd="1" destOrd="0" presId="urn:microsoft.com/office/officeart/2005/8/layout/chevron1"/>
    <dgm:cxn modelId="{6865CFB4-31F6-4BA0-BCB7-014C04D45772}" type="presParOf" srcId="{A3055B80-B290-496F-8D45-0E8937C93378}" destId="{49CAF3FF-FCC9-4418-8020-EE0A27AA3C5C}" srcOrd="7" destOrd="0" presId="urn:microsoft.com/office/officeart/2005/8/layout/chevron1"/>
    <dgm:cxn modelId="{241EFB95-943E-4EAD-ACF8-6FA54B82D80C}" type="presParOf" srcId="{A3055B80-B290-496F-8D45-0E8937C93378}" destId="{72435025-9646-4FA8-A146-1689C3AE1616}" srcOrd="8" destOrd="0" presId="urn:microsoft.com/office/officeart/2005/8/layout/chevron1"/>
    <dgm:cxn modelId="{24A673AA-72E6-4A15-953E-F31034D448D6}" type="presParOf" srcId="{72435025-9646-4FA8-A146-1689C3AE1616}" destId="{9C208538-50CD-47BE-8233-6C7329890903}" srcOrd="0" destOrd="0" presId="urn:microsoft.com/office/officeart/2005/8/layout/chevron1"/>
    <dgm:cxn modelId="{D80E63E1-6A72-41BC-969F-B83A682C0191}" type="presParOf" srcId="{72435025-9646-4FA8-A146-1689C3AE1616}" destId="{416638E6-5CF2-4078-9A66-C5A7E3E0F445}" srcOrd="1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71EA484-20BC-4AA4-8EA6-165F5335ADDD}" type="doc">
      <dgm:prSet loTypeId="urn:microsoft.com/office/officeart/2005/8/layout/matrix1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65CF480-D629-4962-84D4-EB49884D14E7}">
      <dgm:prSet phldrT="[Texte]"/>
      <dgm:spPr/>
      <dgm:t>
        <a:bodyPr/>
        <a:lstStyle/>
        <a:p>
          <a:r>
            <a:rPr lang="fr-FR" dirty="0" smtClean="0"/>
            <a:t>Propositions de mutualisation aux communes</a:t>
          </a:r>
          <a:endParaRPr lang="fr-FR" dirty="0"/>
        </a:p>
      </dgm:t>
    </dgm:pt>
    <dgm:pt modelId="{3FF68846-0CF9-4979-ABE7-669FA7297712}" type="parTrans" cxnId="{C97ECA53-2AD0-468A-892A-5FC1C4D882C6}">
      <dgm:prSet/>
      <dgm:spPr/>
      <dgm:t>
        <a:bodyPr/>
        <a:lstStyle/>
        <a:p>
          <a:endParaRPr lang="fr-FR"/>
        </a:p>
      </dgm:t>
    </dgm:pt>
    <dgm:pt modelId="{CA989426-8757-4F31-B65A-894D3CA31E1C}" type="sibTrans" cxnId="{C97ECA53-2AD0-468A-892A-5FC1C4D882C6}">
      <dgm:prSet/>
      <dgm:spPr/>
      <dgm:t>
        <a:bodyPr/>
        <a:lstStyle/>
        <a:p>
          <a:endParaRPr lang="fr-FR"/>
        </a:p>
      </dgm:t>
    </dgm:pt>
    <dgm:pt modelId="{9473BFB0-6904-4674-83AE-A703EAEA4CBE}">
      <dgm:prSet phldrT="[Texte]"/>
      <dgm:spPr/>
      <dgm:t>
        <a:bodyPr/>
        <a:lstStyle/>
        <a:p>
          <a:r>
            <a:rPr lang="fr-FR" dirty="0" smtClean="0"/>
            <a:t>Pas de mutualisation – 1 commune concernée</a:t>
          </a:r>
          <a:endParaRPr lang="fr-FR" dirty="0"/>
        </a:p>
      </dgm:t>
    </dgm:pt>
    <dgm:pt modelId="{86102BCB-333F-489A-AF66-1D339A6DBAFA}" type="parTrans" cxnId="{B450B840-1414-4CDD-ACBC-B2554023D01A}">
      <dgm:prSet/>
      <dgm:spPr/>
      <dgm:t>
        <a:bodyPr/>
        <a:lstStyle/>
        <a:p>
          <a:endParaRPr lang="fr-FR"/>
        </a:p>
      </dgm:t>
    </dgm:pt>
    <dgm:pt modelId="{4F4AE788-84B2-4997-BB8E-A98586402FA7}" type="sibTrans" cxnId="{B450B840-1414-4CDD-ACBC-B2554023D01A}">
      <dgm:prSet/>
      <dgm:spPr/>
      <dgm:t>
        <a:bodyPr/>
        <a:lstStyle/>
        <a:p>
          <a:endParaRPr lang="fr-FR"/>
        </a:p>
      </dgm:t>
    </dgm:pt>
    <dgm:pt modelId="{A91673D3-1982-4AF2-8D8F-4477E9E92AFD}">
      <dgm:prSet phldrT="[Texte]"/>
      <dgm:spPr/>
      <dgm:t>
        <a:bodyPr/>
        <a:lstStyle/>
        <a:p>
          <a:r>
            <a:rPr lang="fr-FR" dirty="0" smtClean="0"/>
            <a:t>Mutualisation archivistique mais pas informatique – aucune commune concernée</a:t>
          </a:r>
          <a:endParaRPr lang="fr-FR" dirty="0"/>
        </a:p>
      </dgm:t>
    </dgm:pt>
    <dgm:pt modelId="{BB15C4E0-CE5F-4F2F-8F8C-D93A2D0B1302}" type="parTrans" cxnId="{7F0D1E0F-039A-40D6-A493-5CB0D1903E88}">
      <dgm:prSet/>
      <dgm:spPr/>
      <dgm:t>
        <a:bodyPr/>
        <a:lstStyle/>
        <a:p>
          <a:endParaRPr lang="fr-FR"/>
        </a:p>
      </dgm:t>
    </dgm:pt>
    <dgm:pt modelId="{68FF5DF3-D840-4CF2-BD00-7BA713689E00}" type="sibTrans" cxnId="{7F0D1E0F-039A-40D6-A493-5CB0D1903E88}">
      <dgm:prSet/>
      <dgm:spPr/>
      <dgm:t>
        <a:bodyPr/>
        <a:lstStyle/>
        <a:p>
          <a:endParaRPr lang="fr-FR"/>
        </a:p>
      </dgm:t>
    </dgm:pt>
    <dgm:pt modelId="{0424328F-9EA5-44E0-A8E0-89CEBD8034BD}">
      <dgm:prSet phldrT="[Texte]"/>
      <dgm:spPr/>
      <dgm:t>
        <a:bodyPr/>
        <a:lstStyle/>
        <a:p>
          <a:r>
            <a:rPr lang="fr-FR" dirty="0" smtClean="0"/>
            <a:t>Mutualisation informatique mais pas archivistique – 1 commune concernée</a:t>
          </a:r>
          <a:endParaRPr lang="fr-FR" dirty="0"/>
        </a:p>
      </dgm:t>
    </dgm:pt>
    <dgm:pt modelId="{EF8BE974-2C99-4AB1-8B5F-CDC6B9C2B67A}" type="parTrans" cxnId="{88109F79-95CC-4490-B1CE-781A0BB160DC}">
      <dgm:prSet/>
      <dgm:spPr/>
      <dgm:t>
        <a:bodyPr/>
        <a:lstStyle/>
        <a:p>
          <a:endParaRPr lang="fr-FR"/>
        </a:p>
      </dgm:t>
    </dgm:pt>
    <dgm:pt modelId="{3AEF92DD-B163-4179-8A24-890D171A0FA3}" type="sibTrans" cxnId="{88109F79-95CC-4490-B1CE-781A0BB160DC}">
      <dgm:prSet/>
      <dgm:spPr/>
      <dgm:t>
        <a:bodyPr/>
        <a:lstStyle/>
        <a:p>
          <a:endParaRPr lang="fr-FR"/>
        </a:p>
      </dgm:t>
    </dgm:pt>
    <dgm:pt modelId="{22696D47-7050-4A26-A41C-5EAB7A62AC60}">
      <dgm:prSet phldrT="[Texte]"/>
      <dgm:spPr/>
      <dgm:t>
        <a:bodyPr/>
        <a:lstStyle/>
        <a:p>
          <a:r>
            <a:rPr lang="fr-FR" dirty="0" smtClean="0"/>
            <a:t>Mutualisation informatique et archivistique – 10 communes concernées</a:t>
          </a:r>
          <a:endParaRPr lang="fr-FR" dirty="0"/>
        </a:p>
      </dgm:t>
    </dgm:pt>
    <dgm:pt modelId="{1A79BB14-48A0-44F2-9AA0-33C119DD68E3}" type="parTrans" cxnId="{F1D1AA81-A81A-4EAB-A6AB-B1E0BD258B60}">
      <dgm:prSet/>
      <dgm:spPr/>
      <dgm:t>
        <a:bodyPr/>
        <a:lstStyle/>
        <a:p>
          <a:endParaRPr lang="fr-FR"/>
        </a:p>
      </dgm:t>
    </dgm:pt>
    <dgm:pt modelId="{041D6832-5B27-41F2-BADF-D69C91473590}" type="sibTrans" cxnId="{F1D1AA81-A81A-4EAB-A6AB-B1E0BD258B60}">
      <dgm:prSet/>
      <dgm:spPr/>
      <dgm:t>
        <a:bodyPr/>
        <a:lstStyle/>
        <a:p>
          <a:endParaRPr lang="fr-FR"/>
        </a:p>
      </dgm:t>
    </dgm:pt>
    <dgm:pt modelId="{AAF189D4-5897-48C6-BDB1-13BE179682E7}" type="pres">
      <dgm:prSet presAssocID="{871EA484-20BC-4AA4-8EA6-165F5335ADDD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2E93DD8-BD44-4D9B-B012-F78A90190C94}" type="pres">
      <dgm:prSet presAssocID="{871EA484-20BC-4AA4-8EA6-165F5335ADDD}" presName="matrix" presStyleCnt="0"/>
      <dgm:spPr/>
    </dgm:pt>
    <dgm:pt modelId="{1AA1F6CB-255C-4E5B-AD2E-81860EFFD735}" type="pres">
      <dgm:prSet presAssocID="{871EA484-20BC-4AA4-8EA6-165F5335ADDD}" presName="tile1" presStyleLbl="node1" presStyleIdx="0" presStyleCnt="4"/>
      <dgm:spPr/>
      <dgm:t>
        <a:bodyPr/>
        <a:lstStyle/>
        <a:p>
          <a:endParaRPr lang="fr-FR"/>
        </a:p>
      </dgm:t>
    </dgm:pt>
    <dgm:pt modelId="{D04EE1EF-C159-4220-9DD7-3B141A198697}" type="pres">
      <dgm:prSet presAssocID="{871EA484-20BC-4AA4-8EA6-165F5335ADD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5AE597C-509F-45A4-B683-1F5641595283}" type="pres">
      <dgm:prSet presAssocID="{871EA484-20BC-4AA4-8EA6-165F5335ADDD}" presName="tile2" presStyleLbl="node1" presStyleIdx="1" presStyleCnt="4"/>
      <dgm:spPr/>
      <dgm:t>
        <a:bodyPr/>
        <a:lstStyle/>
        <a:p>
          <a:endParaRPr lang="fr-FR"/>
        </a:p>
      </dgm:t>
    </dgm:pt>
    <dgm:pt modelId="{44F8E0A2-501B-4CEA-B223-27CB90401EFD}" type="pres">
      <dgm:prSet presAssocID="{871EA484-20BC-4AA4-8EA6-165F5335ADD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8950831-8E5B-4C46-94D6-201FC3A1722B}" type="pres">
      <dgm:prSet presAssocID="{871EA484-20BC-4AA4-8EA6-165F5335ADDD}" presName="tile3" presStyleLbl="node1" presStyleIdx="2" presStyleCnt="4"/>
      <dgm:spPr/>
      <dgm:t>
        <a:bodyPr/>
        <a:lstStyle/>
        <a:p>
          <a:endParaRPr lang="fr-FR"/>
        </a:p>
      </dgm:t>
    </dgm:pt>
    <dgm:pt modelId="{B1594EF0-2D03-4DC5-90A5-83D5735E7919}" type="pres">
      <dgm:prSet presAssocID="{871EA484-20BC-4AA4-8EA6-165F5335ADD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9B32C5C-565A-4527-A469-E4BFDCF37710}" type="pres">
      <dgm:prSet presAssocID="{871EA484-20BC-4AA4-8EA6-165F5335ADDD}" presName="tile4" presStyleLbl="node1" presStyleIdx="3" presStyleCnt="4"/>
      <dgm:spPr/>
    </dgm:pt>
    <dgm:pt modelId="{5D80E9E9-677B-4BDB-A365-A387769AEF71}" type="pres">
      <dgm:prSet presAssocID="{871EA484-20BC-4AA4-8EA6-165F5335ADD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DDDA8AB7-0C10-4198-A7B5-8C464CB1C297}" type="pres">
      <dgm:prSet presAssocID="{871EA484-20BC-4AA4-8EA6-165F5335ADD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fr-FR"/>
        </a:p>
      </dgm:t>
    </dgm:pt>
  </dgm:ptLst>
  <dgm:cxnLst>
    <dgm:cxn modelId="{C97ECA53-2AD0-468A-892A-5FC1C4D882C6}" srcId="{871EA484-20BC-4AA4-8EA6-165F5335ADDD}" destId="{965CF480-D629-4962-84D4-EB49884D14E7}" srcOrd="0" destOrd="0" parTransId="{3FF68846-0CF9-4979-ABE7-669FA7297712}" sibTransId="{CA989426-8757-4F31-B65A-894D3CA31E1C}"/>
    <dgm:cxn modelId="{5E3EB4BC-2AF9-411E-AC66-AF167721746C}" type="presOf" srcId="{9473BFB0-6904-4674-83AE-A703EAEA4CBE}" destId="{D04EE1EF-C159-4220-9DD7-3B141A198697}" srcOrd="1" destOrd="0" presId="urn:microsoft.com/office/officeart/2005/8/layout/matrix1"/>
    <dgm:cxn modelId="{B450B840-1414-4CDD-ACBC-B2554023D01A}" srcId="{965CF480-D629-4962-84D4-EB49884D14E7}" destId="{9473BFB0-6904-4674-83AE-A703EAEA4CBE}" srcOrd="0" destOrd="0" parTransId="{86102BCB-333F-489A-AF66-1D339A6DBAFA}" sibTransId="{4F4AE788-84B2-4997-BB8E-A98586402FA7}"/>
    <dgm:cxn modelId="{B2554E5D-233C-4DC7-A8EF-0BD4638A1978}" type="presOf" srcId="{0424328F-9EA5-44E0-A8E0-89CEBD8034BD}" destId="{B1594EF0-2D03-4DC5-90A5-83D5735E7919}" srcOrd="1" destOrd="0" presId="urn:microsoft.com/office/officeart/2005/8/layout/matrix1"/>
    <dgm:cxn modelId="{F1D1AA81-A81A-4EAB-A6AB-B1E0BD258B60}" srcId="{965CF480-D629-4962-84D4-EB49884D14E7}" destId="{22696D47-7050-4A26-A41C-5EAB7A62AC60}" srcOrd="3" destOrd="0" parTransId="{1A79BB14-48A0-44F2-9AA0-33C119DD68E3}" sibTransId="{041D6832-5B27-41F2-BADF-D69C91473590}"/>
    <dgm:cxn modelId="{E9629C92-5B0A-4EA7-8C2D-E53CA1E1CE6E}" type="presOf" srcId="{871EA484-20BC-4AA4-8EA6-165F5335ADDD}" destId="{AAF189D4-5897-48C6-BDB1-13BE179682E7}" srcOrd="0" destOrd="0" presId="urn:microsoft.com/office/officeart/2005/8/layout/matrix1"/>
    <dgm:cxn modelId="{BE0B24AE-2919-47A6-B12B-D6199FB0912D}" type="presOf" srcId="{A91673D3-1982-4AF2-8D8F-4477E9E92AFD}" destId="{44F8E0A2-501B-4CEA-B223-27CB90401EFD}" srcOrd="1" destOrd="0" presId="urn:microsoft.com/office/officeart/2005/8/layout/matrix1"/>
    <dgm:cxn modelId="{3886C681-76BF-4909-9EC8-AFD71E973E88}" type="presOf" srcId="{965CF480-D629-4962-84D4-EB49884D14E7}" destId="{DDDA8AB7-0C10-4198-A7B5-8C464CB1C297}" srcOrd="0" destOrd="0" presId="urn:microsoft.com/office/officeart/2005/8/layout/matrix1"/>
    <dgm:cxn modelId="{B9795E58-D2A8-452D-845E-60BF6FF1C33A}" type="presOf" srcId="{22696D47-7050-4A26-A41C-5EAB7A62AC60}" destId="{5D80E9E9-677B-4BDB-A365-A387769AEF71}" srcOrd="1" destOrd="0" presId="urn:microsoft.com/office/officeart/2005/8/layout/matrix1"/>
    <dgm:cxn modelId="{0DEC1409-E4E2-440A-A2D7-D15BECACB975}" type="presOf" srcId="{22696D47-7050-4A26-A41C-5EAB7A62AC60}" destId="{19B32C5C-565A-4527-A469-E4BFDCF37710}" srcOrd="0" destOrd="0" presId="urn:microsoft.com/office/officeart/2005/8/layout/matrix1"/>
    <dgm:cxn modelId="{3E79D471-DB8F-4E4C-B476-9E4923DEB68D}" type="presOf" srcId="{A91673D3-1982-4AF2-8D8F-4477E9E92AFD}" destId="{75AE597C-509F-45A4-B683-1F5641595283}" srcOrd="0" destOrd="0" presId="urn:microsoft.com/office/officeart/2005/8/layout/matrix1"/>
    <dgm:cxn modelId="{7F0D1E0F-039A-40D6-A493-5CB0D1903E88}" srcId="{965CF480-D629-4962-84D4-EB49884D14E7}" destId="{A91673D3-1982-4AF2-8D8F-4477E9E92AFD}" srcOrd="1" destOrd="0" parTransId="{BB15C4E0-CE5F-4F2F-8F8C-D93A2D0B1302}" sibTransId="{68FF5DF3-D840-4CF2-BD00-7BA713689E00}"/>
    <dgm:cxn modelId="{3D787F3D-AA82-4F5B-8928-9224EB8F2328}" type="presOf" srcId="{9473BFB0-6904-4674-83AE-A703EAEA4CBE}" destId="{1AA1F6CB-255C-4E5B-AD2E-81860EFFD735}" srcOrd="0" destOrd="0" presId="urn:microsoft.com/office/officeart/2005/8/layout/matrix1"/>
    <dgm:cxn modelId="{88109F79-95CC-4490-B1CE-781A0BB160DC}" srcId="{965CF480-D629-4962-84D4-EB49884D14E7}" destId="{0424328F-9EA5-44E0-A8E0-89CEBD8034BD}" srcOrd="2" destOrd="0" parTransId="{EF8BE974-2C99-4AB1-8B5F-CDC6B9C2B67A}" sibTransId="{3AEF92DD-B163-4179-8A24-890D171A0FA3}"/>
    <dgm:cxn modelId="{B40ECE34-74BE-46E4-A38A-5DA309C1DD1E}" type="presOf" srcId="{0424328F-9EA5-44E0-A8E0-89CEBD8034BD}" destId="{28950831-8E5B-4C46-94D6-201FC3A1722B}" srcOrd="0" destOrd="0" presId="urn:microsoft.com/office/officeart/2005/8/layout/matrix1"/>
    <dgm:cxn modelId="{50854E1D-1162-445C-99F8-33D7C3ACFA69}" type="presParOf" srcId="{AAF189D4-5897-48C6-BDB1-13BE179682E7}" destId="{72E93DD8-BD44-4D9B-B012-F78A90190C94}" srcOrd="0" destOrd="0" presId="urn:microsoft.com/office/officeart/2005/8/layout/matrix1"/>
    <dgm:cxn modelId="{66951198-4FCB-4679-A3E0-99FF6C35DB39}" type="presParOf" srcId="{72E93DD8-BD44-4D9B-B012-F78A90190C94}" destId="{1AA1F6CB-255C-4E5B-AD2E-81860EFFD735}" srcOrd="0" destOrd="0" presId="urn:microsoft.com/office/officeart/2005/8/layout/matrix1"/>
    <dgm:cxn modelId="{51BE20D7-A360-4F69-BDD8-09F4CC18E808}" type="presParOf" srcId="{72E93DD8-BD44-4D9B-B012-F78A90190C94}" destId="{D04EE1EF-C159-4220-9DD7-3B141A198697}" srcOrd="1" destOrd="0" presId="urn:microsoft.com/office/officeart/2005/8/layout/matrix1"/>
    <dgm:cxn modelId="{E28988EA-612A-49A5-AB68-F8EE6EF10653}" type="presParOf" srcId="{72E93DD8-BD44-4D9B-B012-F78A90190C94}" destId="{75AE597C-509F-45A4-B683-1F5641595283}" srcOrd="2" destOrd="0" presId="urn:microsoft.com/office/officeart/2005/8/layout/matrix1"/>
    <dgm:cxn modelId="{B48261E5-C142-4716-8D96-AFEE5AB7191D}" type="presParOf" srcId="{72E93DD8-BD44-4D9B-B012-F78A90190C94}" destId="{44F8E0A2-501B-4CEA-B223-27CB90401EFD}" srcOrd="3" destOrd="0" presId="urn:microsoft.com/office/officeart/2005/8/layout/matrix1"/>
    <dgm:cxn modelId="{356E85BD-B709-4EE9-A99C-4F845DDD8CBA}" type="presParOf" srcId="{72E93DD8-BD44-4D9B-B012-F78A90190C94}" destId="{28950831-8E5B-4C46-94D6-201FC3A1722B}" srcOrd="4" destOrd="0" presId="urn:microsoft.com/office/officeart/2005/8/layout/matrix1"/>
    <dgm:cxn modelId="{A99202DE-F447-4D74-B060-BA8B52F3CC6F}" type="presParOf" srcId="{72E93DD8-BD44-4D9B-B012-F78A90190C94}" destId="{B1594EF0-2D03-4DC5-90A5-83D5735E7919}" srcOrd="5" destOrd="0" presId="urn:microsoft.com/office/officeart/2005/8/layout/matrix1"/>
    <dgm:cxn modelId="{467221C7-49D8-4C66-AC2F-279292509A97}" type="presParOf" srcId="{72E93DD8-BD44-4D9B-B012-F78A90190C94}" destId="{19B32C5C-565A-4527-A469-E4BFDCF37710}" srcOrd="6" destOrd="0" presId="urn:microsoft.com/office/officeart/2005/8/layout/matrix1"/>
    <dgm:cxn modelId="{EE0CA0E9-5979-43C6-8CD4-8A7A31A32A8E}" type="presParOf" srcId="{72E93DD8-BD44-4D9B-B012-F78A90190C94}" destId="{5D80E9E9-677B-4BDB-A365-A387769AEF71}" srcOrd="7" destOrd="0" presId="urn:microsoft.com/office/officeart/2005/8/layout/matrix1"/>
    <dgm:cxn modelId="{27CF8B38-7F4E-4879-9CA8-ED8B24AADCAF}" type="presParOf" srcId="{AAF189D4-5897-48C6-BDB1-13BE179682E7}" destId="{DDDA8AB7-0C10-4198-A7B5-8C464CB1C297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A8A8CD-5B08-4DE0-8066-48A46E07C636}">
      <dsp:nvSpPr>
        <dsp:cNvPr id="0" name=""/>
        <dsp:cNvSpPr/>
      </dsp:nvSpPr>
      <dsp:spPr>
        <a:xfrm>
          <a:off x="4021" y="259986"/>
          <a:ext cx="2777880" cy="1026000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bg2"/>
              </a:solidFill>
            </a:rPr>
            <a:t>Réflexion autour des techno disponibles</a:t>
          </a:r>
          <a:endParaRPr lang="fr-FR" sz="1900" kern="1200" dirty="0">
            <a:solidFill>
              <a:schemeClr val="bg2"/>
            </a:solidFill>
          </a:endParaRPr>
        </a:p>
      </dsp:txBody>
      <dsp:txXfrm>
        <a:off x="4021" y="259986"/>
        <a:ext cx="2777880" cy="1026000"/>
      </dsp:txXfrm>
    </dsp:sp>
    <dsp:sp modelId="{99BF546C-885F-4463-BA9C-B99DA9FE024F}">
      <dsp:nvSpPr>
        <dsp:cNvPr id="0" name=""/>
        <dsp:cNvSpPr/>
      </dsp:nvSpPr>
      <dsp:spPr>
        <a:xfrm>
          <a:off x="4021" y="1414237"/>
          <a:ext cx="2222304" cy="3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>
              <a:solidFill>
                <a:schemeClr val="tx1"/>
              </a:solidFill>
            </a:rPr>
            <a:t>2015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4021" y="1414237"/>
        <a:ext cx="2222304" cy="342000"/>
      </dsp:txXfrm>
    </dsp:sp>
    <dsp:sp modelId="{4FB9B9A0-5955-4D2E-AD40-816855742B06}">
      <dsp:nvSpPr>
        <dsp:cNvPr id="0" name=""/>
        <dsp:cNvSpPr/>
      </dsp:nvSpPr>
      <dsp:spPr>
        <a:xfrm>
          <a:off x="2565902" y="259986"/>
          <a:ext cx="2777880" cy="1026000"/>
        </a:xfrm>
        <a:prstGeom prst="chevron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bg2"/>
              </a:solidFill>
            </a:rPr>
            <a:t>Prototypage au sein de TPM</a:t>
          </a:r>
          <a:endParaRPr lang="fr-FR" sz="1900" kern="1200" dirty="0">
            <a:solidFill>
              <a:schemeClr val="bg2"/>
            </a:solidFill>
          </a:endParaRPr>
        </a:p>
      </dsp:txBody>
      <dsp:txXfrm>
        <a:off x="2565902" y="259986"/>
        <a:ext cx="2777880" cy="1026000"/>
      </dsp:txXfrm>
    </dsp:sp>
    <dsp:sp modelId="{B3D49160-60E0-4B04-A772-F5C6D2436C2F}">
      <dsp:nvSpPr>
        <dsp:cNvPr id="0" name=""/>
        <dsp:cNvSpPr/>
      </dsp:nvSpPr>
      <dsp:spPr>
        <a:xfrm>
          <a:off x="2565902" y="1414237"/>
          <a:ext cx="2222304" cy="3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>
              <a:solidFill>
                <a:schemeClr val="tx1"/>
              </a:solidFill>
            </a:rPr>
            <a:t>2016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2565902" y="1414237"/>
        <a:ext cx="2222304" cy="342000"/>
      </dsp:txXfrm>
    </dsp:sp>
    <dsp:sp modelId="{8BB7273C-8B08-4FAD-8607-55A3896B0A8D}">
      <dsp:nvSpPr>
        <dsp:cNvPr id="0" name=""/>
        <dsp:cNvSpPr/>
      </dsp:nvSpPr>
      <dsp:spPr>
        <a:xfrm>
          <a:off x="5127783" y="259986"/>
          <a:ext cx="2777880" cy="1026000"/>
        </a:xfrm>
        <a:prstGeom prst="chevron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bg2"/>
              </a:solidFill>
            </a:rPr>
            <a:t>Mise en production à TPM</a:t>
          </a:r>
          <a:endParaRPr lang="fr-FR" sz="1900" kern="1200" dirty="0">
            <a:solidFill>
              <a:schemeClr val="bg2"/>
            </a:solidFill>
          </a:endParaRPr>
        </a:p>
      </dsp:txBody>
      <dsp:txXfrm>
        <a:off x="5127783" y="259986"/>
        <a:ext cx="2777880" cy="1026000"/>
      </dsp:txXfrm>
    </dsp:sp>
    <dsp:sp modelId="{FB0AD314-C3C7-4517-B8DF-F19322384CFB}">
      <dsp:nvSpPr>
        <dsp:cNvPr id="0" name=""/>
        <dsp:cNvSpPr/>
      </dsp:nvSpPr>
      <dsp:spPr>
        <a:xfrm>
          <a:off x="5127783" y="1414237"/>
          <a:ext cx="2222304" cy="3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>
              <a:solidFill>
                <a:schemeClr val="tx1"/>
              </a:solidFill>
            </a:rPr>
            <a:t>2017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5127783" y="1414237"/>
        <a:ext cx="2222304" cy="342000"/>
      </dsp:txXfrm>
    </dsp:sp>
    <dsp:sp modelId="{5106D59C-8310-4731-9907-98AAF895F549}">
      <dsp:nvSpPr>
        <dsp:cNvPr id="0" name=""/>
        <dsp:cNvSpPr/>
      </dsp:nvSpPr>
      <dsp:spPr>
        <a:xfrm>
          <a:off x="7689664" y="259986"/>
          <a:ext cx="2777880" cy="1026000"/>
        </a:xfrm>
        <a:prstGeom prst="chevron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bg2"/>
              </a:solidFill>
            </a:rPr>
            <a:t>Ouverture aux communes</a:t>
          </a:r>
          <a:endParaRPr lang="fr-FR" sz="1900" kern="1200" dirty="0">
            <a:solidFill>
              <a:schemeClr val="bg2"/>
            </a:solidFill>
          </a:endParaRPr>
        </a:p>
      </dsp:txBody>
      <dsp:txXfrm>
        <a:off x="7689664" y="259986"/>
        <a:ext cx="2777880" cy="1026000"/>
      </dsp:txXfrm>
    </dsp:sp>
    <dsp:sp modelId="{DB279FFF-A0D1-469C-9529-70A1664BB2AC}">
      <dsp:nvSpPr>
        <dsp:cNvPr id="0" name=""/>
        <dsp:cNvSpPr/>
      </dsp:nvSpPr>
      <dsp:spPr>
        <a:xfrm>
          <a:off x="7689664" y="1414237"/>
          <a:ext cx="2222304" cy="3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>
              <a:solidFill>
                <a:schemeClr val="tx1"/>
              </a:solidFill>
            </a:rPr>
            <a:t>2018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7689664" y="1414237"/>
        <a:ext cx="2222304" cy="342000"/>
      </dsp:txXfrm>
    </dsp:sp>
    <dsp:sp modelId="{9C208538-50CD-47BE-8233-6C7329890903}">
      <dsp:nvSpPr>
        <dsp:cNvPr id="0" name=""/>
        <dsp:cNvSpPr/>
      </dsp:nvSpPr>
      <dsp:spPr>
        <a:xfrm>
          <a:off x="10251545" y="259986"/>
          <a:ext cx="2777880" cy="1026000"/>
        </a:xfrm>
        <a:prstGeom prst="chevron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010" tIns="25337" rIns="25337" bIns="25337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>
              <a:solidFill>
                <a:schemeClr val="bg2"/>
              </a:solidFill>
            </a:rPr>
            <a:t>Mise en production communes</a:t>
          </a:r>
          <a:endParaRPr lang="fr-FR" sz="1900" kern="1200" dirty="0">
            <a:solidFill>
              <a:schemeClr val="bg2"/>
            </a:solidFill>
          </a:endParaRPr>
        </a:p>
      </dsp:txBody>
      <dsp:txXfrm>
        <a:off x="10251545" y="259986"/>
        <a:ext cx="2777880" cy="1026000"/>
      </dsp:txXfrm>
    </dsp:sp>
    <dsp:sp modelId="{416638E6-5CF2-4078-9A66-C5A7E3E0F445}">
      <dsp:nvSpPr>
        <dsp:cNvPr id="0" name=""/>
        <dsp:cNvSpPr/>
      </dsp:nvSpPr>
      <dsp:spPr>
        <a:xfrm>
          <a:off x="10251545" y="1414237"/>
          <a:ext cx="2222304" cy="34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171450" lvl="1" indent="-171450" algn="ctr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900" kern="1200" dirty="0" smtClean="0">
              <a:solidFill>
                <a:schemeClr val="tx1"/>
              </a:solidFill>
            </a:rPr>
            <a:t>2019</a:t>
          </a:r>
          <a:endParaRPr lang="fr-FR" sz="1900" kern="1200" dirty="0">
            <a:solidFill>
              <a:schemeClr val="tx1"/>
            </a:solidFill>
          </a:endParaRPr>
        </a:p>
      </dsp:txBody>
      <dsp:txXfrm>
        <a:off x="10251545" y="1414237"/>
        <a:ext cx="2222304" cy="342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A1F6CB-255C-4E5B-AD2E-81860EFFD735}">
      <dsp:nvSpPr>
        <dsp:cNvPr id="0" name=""/>
        <dsp:cNvSpPr/>
      </dsp:nvSpPr>
      <dsp:spPr>
        <a:xfrm rot="16200000">
          <a:off x="902078" y="-902078"/>
          <a:ext cx="3596444" cy="54006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Pas de mutualisation – 1 commune concernée</a:t>
          </a:r>
          <a:endParaRPr lang="fr-FR" sz="3200" kern="1200" dirty="0"/>
        </a:p>
      </dsp:txBody>
      <dsp:txXfrm rot="16200000">
        <a:off x="1351633" y="-1351633"/>
        <a:ext cx="2697333" cy="5400600"/>
      </dsp:txXfrm>
    </dsp:sp>
    <dsp:sp modelId="{75AE597C-509F-45A4-B683-1F5641595283}">
      <dsp:nvSpPr>
        <dsp:cNvPr id="0" name=""/>
        <dsp:cNvSpPr/>
      </dsp:nvSpPr>
      <dsp:spPr>
        <a:xfrm>
          <a:off x="5400600" y="0"/>
          <a:ext cx="5400600" cy="359644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Mutualisation archivistique mais pas informatique – aucune commune concernée</a:t>
          </a:r>
          <a:endParaRPr lang="fr-FR" sz="3200" kern="1200" dirty="0"/>
        </a:p>
      </dsp:txBody>
      <dsp:txXfrm>
        <a:off x="5400600" y="0"/>
        <a:ext cx="5400600" cy="2697333"/>
      </dsp:txXfrm>
    </dsp:sp>
    <dsp:sp modelId="{28950831-8E5B-4C46-94D6-201FC3A1722B}">
      <dsp:nvSpPr>
        <dsp:cNvPr id="0" name=""/>
        <dsp:cNvSpPr/>
      </dsp:nvSpPr>
      <dsp:spPr>
        <a:xfrm rot="10800000">
          <a:off x="0" y="3596444"/>
          <a:ext cx="5400600" cy="3596444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Mutualisation informatique mais pas archivistique – 1 commune concernée</a:t>
          </a:r>
          <a:endParaRPr lang="fr-FR" sz="3200" kern="1200" dirty="0"/>
        </a:p>
      </dsp:txBody>
      <dsp:txXfrm rot="10800000">
        <a:off x="0" y="4495554"/>
        <a:ext cx="5400600" cy="2697333"/>
      </dsp:txXfrm>
    </dsp:sp>
    <dsp:sp modelId="{19B32C5C-565A-4527-A469-E4BFDCF37710}">
      <dsp:nvSpPr>
        <dsp:cNvPr id="0" name=""/>
        <dsp:cNvSpPr/>
      </dsp:nvSpPr>
      <dsp:spPr>
        <a:xfrm rot="5400000">
          <a:off x="6302678" y="2694365"/>
          <a:ext cx="3596444" cy="54006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Mutualisation informatique et archivistique – 10 communes concernées</a:t>
          </a:r>
          <a:endParaRPr lang="fr-FR" sz="3200" kern="1200" dirty="0"/>
        </a:p>
      </dsp:txBody>
      <dsp:txXfrm rot="5400000">
        <a:off x="6752233" y="3143921"/>
        <a:ext cx="2697333" cy="5400600"/>
      </dsp:txXfrm>
    </dsp:sp>
    <dsp:sp modelId="{DDDA8AB7-0C10-4198-A7B5-8C464CB1C297}">
      <dsp:nvSpPr>
        <dsp:cNvPr id="0" name=""/>
        <dsp:cNvSpPr/>
      </dsp:nvSpPr>
      <dsp:spPr>
        <a:xfrm>
          <a:off x="3780420" y="2697333"/>
          <a:ext cx="3240360" cy="1798222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 smtClean="0"/>
            <a:t>Propositions de mutualisation aux communes</a:t>
          </a:r>
          <a:endParaRPr lang="fr-FR" sz="3200" kern="1200" dirty="0"/>
        </a:p>
      </dsp:txBody>
      <dsp:txXfrm>
        <a:off x="3780420" y="2697333"/>
        <a:ext cx="3240360" cy="17982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8830" cy="493316"/>
          </a:xfrm>
          <a:prstGeom prst="rect">
            <a:avLst/>
          </a:prstGeom>
        </p:spPr>
        <p:txBody>
          <a:bodyPr vert="horz" lIns="94841" tIns="47421" rIns="94841" bIns="47421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5376" y="0"/>
            <a:ext cx="2918830" cy="493316"/>
          </a:xfrm>
          <a:prstGeom prst="rect">
            <a:avLst/>
          </a:prstGeom>
        </p:spPr>
        <p:txBody>
          <a:bodyPr vert="horz" lIns="94841" tIns="47421" rIns="94841" bIns="47421" rtlCol="0"/>
          <a:lstStyle>
            <a:lvl1pPr algn="r">
              <a:defRPr sz="1200"/>
            </a:lvl1pPr>
          </a:lstStyle>
          <a:p>
            <a:fld id="{F7FD4A09-CEB4-48D8-997D-3ED292103821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88988" y="741363"/>
            <a:ext cx="515778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41" tIns="47421" rIns="94841" bIns="4742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3577" y="4686503"/>
            <a:ext cx="5388610" cy="4439841"/>
          </a:xfrm>
          <a:prstGeom prst="rect">
            <a:avLst/>
          </a:prstGeom>
        </p:spPr>
        <p:txBody>
          <a:bodyPr vert="horz" lIns="94841" tIns="47421" rIns="94841" bIns="4742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1286"/>
            <a:ext cx="2918830" cy="493316"/>
          </a:xfrm>
          <a:prstGeom prst="rect">
            <a:avLst/>
          </a:prstGeom>
        </p:spPr>
        <p:txBody>
          <a:bodyPr vert="horz" lIns="94841" tIns="47421" rIns="94841" bIns="47421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5376" y="9371286"/>
            <a:ext cx="2918830" cy="493316"/>
          </a:xfrm>
          <a:prstGeom prst="rect">
            <a:avLst/>
          </a:prstGeom>
        </p:spPr>
        <p:txBody>
          <a:bodyPr vert="horz" lIns="94841" tIns="47421" rIns="94841" bIns="47421" rtlCol="0" anchor="b"/>
          <a:lstStyle>
            <a:lvl1pPr algn="r">
              <a:defRPr sz="1200"/>
            </a:lvl1pPr>
          </a:lstStyle>
          <a:p>
            <a:fld id="{B83EED73-8F85-4D95-947E-E0CB0E7F114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20577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00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801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202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6032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0040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4048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8056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20640" algn="l" defTabSz="1280160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009220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3EED73-8F85-4D95-947E-E0CB0E7F114C}" type="slidenum">
              <a:rPr lang="fr-FR" smtClean="0"/>
              <a:pPr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5415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080135" y="3206489"/>
            <a:ext cx="12241530" cy="2212524"/>
          </a:xfr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60270" y="5849091"/>
            <a:ext cx="10081260" cy="26378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40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8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2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6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4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10081220" y="9772378"/>
            <a:ext cx="3360420" cy="549547"/>
          </a:xfrm>
        </p:spPr>
        <p:txBody>
          <a:bodyPr anchor="b"/>
          <a:lstStyle>
            <a:lvl1pPr algn="r">
              <a:defRPr/>
            </a:lvl1pPr>
          </a:lstStyle>
          <a:p>
            <a:r>
              <a:rPr lang="fr-FR" dirty="0" smtClean="0"/>
              <a:t>10/04/2017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91859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EDE0C-A550-4F7F-8CA5-014B9C253403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00175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10441306" y="413358"/>
            <a:ext cx="3240405" cy="8807087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20091" y="413358"/>
            <a:ext cx="9481185" cy="880708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BFEB1-3C07-4286-91A5-EF9C6DBF29BE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71070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E1393-0D42-4532-8248-FBDC47008656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184759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37643" y="6632795"/>
            <a:ext cx="12241530" cy="2050049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137643" y="4374873"/>
            <a:ext cx="12241530" cy="2257921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40080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2B96F-C9A6-4D49-B43C-7863C5F57BB1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592677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20091" y="2408450"/>
            <a:ext cx="6360795" cy="681199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320916" y="2408450"/>
            <a:ext cx="6360795" cy="6811993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DAB4-1EE6-45D6-A3FE-9587B14174DE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4657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91" y="2310489"/>
            <a:ext cx="6363296" cy="962901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20091" y="3273390"/>
            <a:ext cx="6363296" cy="594705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7315916" y="2310489"/>
            <a:ext cx="6365796" cy="962901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00" b="1"/>
            </a:lvl3pPr>
            <a:lvl4pPr marL="1920240" indent="0">
              <a:buNone/>
              <a:defRPr sz="2200" b="1"/>
            </a:lvl4pPr>
            <a:lvl5pPr marL="2560320" indent="0">
              <a:buNone/>
              <a:defRPr sz="2200" b="1"/>
            </a:lvl5pPr>
            <a:lvl6pPr marL="3200400" indent="0">
              <a:buNone/>
              <a:defRPr sz="2200" b="1"/>
            </a:lvl6pPr>
            <a:lvl7pPr marL="3840480" indent="0">
              <a:buNone/>
              <a:defRPr sz="2200" b="1"/>
            </a:lvl7pPr>
            <a:lvl8pPr marL="4480560" indent="0">
              <a:buNone/>
              <a:defRPr sz="2200" b="1"/>
            </a:lvl8pPr>
            <a:lvl9pPr marL="5120640" indent="0">
              <a:buNone/>
              <a:defRPr sz="2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7315916" y="3273390"/>
            <a:ext cx="6365796" cy="5947054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FBD75-D776-4688-BBB4-0EC1CADF8A03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14386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13322-A3F7-4B17-9B72-CC3E6F3DA783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58419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4AC6B-14F1-4ADF-8625-24F8F4324685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213277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0092" y="410965"/>
            <a:ext cx="4738093" cy="17489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30704" y="410967"/>
            <a:ext cx="8051006" cy="8809477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20092" y="2159959"/>
            <a:ext cx="4738093" cy="7060484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C850B-AE8C-445A-8F6C-58F2833AC7F9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433079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22853" y="7225349"/>
            <a:ext cx="8641080" cy="8529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822853" y="922283"/>
            <a:ext cx="8641080" cy="6193155"/>
          </a:xfrm>
        </p:spPr>
        <p:txBody>
          <a:bodyPr/>
          <a:lstStyle>
            <a:lvl1pPr marL="0" indent="0">
              <a:buNone/>
              <a:defRPr sz="4500"/>
            </a:lvl1pPr>
            <a:lvl2pPr marL="640080" indent="0">
              <a:buNone/>
              <a:defRPr sz="3900"/>
            </a:lvl2pPr>
            <a:lvl3pPr marL="1280160" indent="0">
              <a:buNone/>
              <a:defRPr sz="340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822853" y="8078342"/>
            <a:ext cx="8641080" cy="1211392"/>
          </a:xfrm>
        </p:spPr>
        <p:txBody>
          <a:bodyPr/>
          <a:lstStyle>
            <a:lvl1pPr marL="0" indent="0">
              <a:buNone/>
              <a:defRPr sz="2000"/>
            </a:lvl1pPr>
            <a:lvl2pPr marL="640080" indent="0">
              <a:buNone/>
              <a:defRPr sz="1700"/>
            </a:lvl2pPr>
            <a:lvl3pPr marL="1280160" indent="0">
              <a:buNone/>
              <a:defRPr sz="1400"/>
            </a:lvl3pPr>
            <a:lvl4pPr marL="1920240" indent="0">
              <a:buNone/>
              <a:defRPr sz="1300"/>
            </a:lvl4pPr>
            <a:lvl5pPr marL="2560320" indent="0">
              <a:buNone/>
              <a:defRPr sz="1300"/>
            </a:lvl5pPr>
            <a:lvl6pPr marL="3200400" indent="0">
              <a:buNone/>
              <a:defRPr sz="1300"/>
            </a:lvl6pPr>
            <a:lvl7pPr marL="3840480" indent="0">
              <a:buNone/>
              <a:defRPr sz="1300"/>
            </a:lvl7pPr>
            <a:lvl8pPr marL="4480560" indent="0">
              <a:buNone/>
              <a:defRPr sz="1300"/>
            </a:lvl8pPr>
            <a:lvl9pPr marL="5120640" indent="0">
              <a:buNone/>
              <a:defRPr sz="13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00B1-38BB-4F6C-9185-DCECE0F848F6}" type="datetime1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7EA9B2-493C-4FD7-AE78-1B278A79CB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655054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720090" y="413355"/>
            <a:ext cx="12961620" cy="1720321"/>
          </a:xfrm>
          <a:prstGeom prst="rect">
            <a:avLst/>
          </a:prstGeom>
        </p:spPr>
        <p:txBody>
          <a:bodyPr vert="horz" lIns="128016" tIns="64008" rIns="128016" bIns="64008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0090" y="2408450"/>
            <a:ext cx="12961620" cy="6811993"/>
          </a:xfrm>
          <a:prstGeom prst="rect">
            <a:avLst/>
          </a:prstGeom>
        </p:spPr>
        <p:txBody>
          <a:bodyPr vert="horz" lIns="128016" tIns="64008" rIns="128016" bIns="64008" rtlCol="0">
            <a:normAutofit/>
          </a:bodyPr>
          <a:lstStyle/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20090" y="9566898"/>
            <a:ext cx="3360420" cy="54954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F8D62-C5AB-4281-AAE9-88E2412B02A7}" type="datetime1">
              <a:rPr lang="fr-FR" smtClean="0"/>
              <a:pPr/>
              <a:t>26/11/2018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920615" y="9566898"/>
            <a:ext cx="4560570" cy="54954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0321290" y="9566898"/>
            <a:ext cx="3360420" cy="549547"/>
          </a:xfrm>
          <a:prstGeom prst="rect">
            <a:avLst/>
          </a:prstGeom>
        </p:spPr>
        <p:txBody>
          <a:bodyPr vert="horz" lIns="128016" tIns="64008" rIns="128016" bIns="64008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7EA9B2-493C-4FD7-AE78-1B278A79CBFF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3425944" y="0"/>
            <a:ext cx="975857" cy="1032192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/>
          <p:cNvSpPr txBox="1"/>
          <p:nvPr userDrawn="1"/>
        </p:nvSpPr>
        <p:spPr>
          <a:xfrm rot="5400000">
            <a:off x="11104117" y="2473908"/>
            <a:ext cx="56195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DGA FINANCES et</a:t>
            </a:r>
            <a:r>
              <a:rPr lang="fr-FR" sz="20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COMMANDE </a:t>
            </a:r>
            <a:r>
              <a:rPr lang="fr-FR" sz="20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PUBLIQUE</a:t>
            </a:r>
          </a:p>
          <a:p>
            <a:r>
              <a:rPr lang="fr-FR" sz="2000" b="1" baseline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ARCHIVES</a:t>
            </a:r>
            <a:endParaRPr lang="fr-FR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3425944" y="8334910"/>
            <a:ext cx="976050" cy="1083787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641923DF-A78B-4D13-93AD-1101B4F98343}" type="slidenum">
              <a:rPr lang="fr-FR" sz="2000" smtClean="0"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‹N°›</a:t>
            </a:fld>
            <a:endParaRPr lang="fr-F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7631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1280160" rtl="0" eaLnBrk="1" latinLnBrk="0" hangingPunct="1">
        <a:spcBef>
          <a:spcPct val="0"/>
        </a:spcBef>
        <a:buNone/>
        <a:defRPr sz="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0060" indent="-48006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40130" indent="-40005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tropoletpm.fr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http://culturelle.free.fr/IMG/jpg/TPM_carte.jpg" TargetMode="Externa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/>
          <p:cNvSpPr txBox="1"/>
          <p:nvPr/>
        </p:nvSpPr>
        <p:spPr>
          <a:xfrm>
            <a:off x="589584" y="2784698"/>
            <a:ext cx="125293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fr-FR" sz="5400" b="1" spc="-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Système d’Archivage Électronique de MTPM et des communes du territoire</a:t>
            </a:r>
          </a:p>
          <a:p>
            <a:pPr algn="ctr" defTabSz="914400">
              <a:spcBef>
                <a:spcPct val="0"/>
              </a:spcBef>
            </a:pPr>
            <a:endParaRPr lang="fr-FR" sz="2200" b="1" spc="-1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400">
              <a:spcBef>
                <a:spcPct val="0"/>
              </a:spcBef>
            </a:pPr>
            <a:r>
              <a:rPr lang="fr-FR" sz="5400" b="1" spc="-100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Bilan d’étape – 27 novembre 2018</a:t>
            </a:r>
            <a:endParaRPr lang="fr-FR" sz="5400" b="1" spc="-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914400">
              <a:spcBef>
                <a:spcPct val="0"/>
              </a:spcBef>
            </a:pPr>
            <a:endParaRPr lang="fr-FR" sz="4000" b="1" spc="-100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0354" y="551969"/>
            <a:ext cx="8987853" cy="1296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00700" y="7273527"/>
            <a:ext cx="3490866" cy="2711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3" descr="C:\Users\HUGUET LEQUILLIEC\AppData\Local\Microsoft\Windows\Temporary Internet Files\Content.IE5\9J8XG7Y8\Objectifs-SMART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79260" y="8020496"/>
            <a:ext cx="2268252" cy="143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56255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Conclusion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Rectangle 3"/>
          <p:cNvSpPr txBox="1">
            <a:spLocks noGrp="1"/>
          </p:cNvSpPr>
          <p:nvPr>
            <p:ph idx="1"/>
          </p:nvPr>
        </p:nvSpPr>
        <p:spPr>
          <a:xfrm>
            <a:off x="432148" y="908050"/>
            <a:ext cx="12889432" cy="8789416"/>
          </a:xfrm>
        </p:spPr>
        <p:txBody>
          <a:bodyPr>
            <a:noAutofit/>
          </a:bodyPr>
          <a:lstStyle/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>
                <a:latin typeface="Arial" pitchFamily="34" charset="0"/>
                <a:cs typeface="Arial" pitchFamily="34" charset="0"/>
              </a:rPr>
              <a:t>Il faut une intégration forte de l’outil avec le reste du SI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l’organisation (utilisation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fluide et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naturelle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) 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Il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est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indispensable de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concilier une vision globale du SI et une approche par projets bien définis ne cherchant pas à résoudre tous les problèmes d’un seul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coup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Importance des binômes archives – informatique de façon à traiter l’ensemble des aspects liés à l’archivage électronique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Place </a:t>
            </a:r>
            <a:r>
              <a:rPr lang="fr-FR" sz="2800" dirty="0">
                <a:latin typeface="Arial" pitchFamily="34" charset="0"/>
                <a:cs typeface="Arial" pitchFamily="34" charset="0"/>
              </a:rPr>
              <a:t>majeure de l’accompagnement au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changement et montée en charge progressive (attention à la tentation du ‘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from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scratch ’)</a:t>
            </a: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None/>
              <a:defRPr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Ne pas hésiter à prévoir des temps de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discussion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Le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projet n’est jamais terminé. Prévoir les temps d’audit et les possibilités de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modifications</a:t>
            </a:r>
            <a:endParaRPr lang="fr-FR" sz="2800" dirty="0">
              <a:latin typeface="Arial" pitchFamily="34" charset="0"/>
              <a:cs typeface="Arial" pitchFamily="34" charset="0"/>
            </a:endParaRPr>
          </a:p>
          <a:p>
            <a:pPr lvl="1" indent="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>
              <a:latin typeface="Arial" pitchFamily="34" charset="0"/>
              <a:cs typeface="Arial" pitchFamily="34" charset="0"/>
            </a:endParaRPr>
          </a:p>
          <a:p>
            <a:pPr marL="914400" lvl="1" indent="-4572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>
              <a:latin typeface="Arial" pitchFamily="34" charset="0"/>
              <a:cs typeface="Arial" pitchFamily="34" charset="0"/>
            </a:endParaRPr>
          </a:p>
          <a:p>
            <a:pPr marL="914400" lvl="1" indent="-457200" eaLnBrk="1" hangingPunct="1">
              <a:lnSpc>
                <a:spcPct val="90000"/>
              </a:lnSpc>
              <a:spcBef>
                <a:spcPts val="1200"/>
              </a:spcBef>
              <a:buFont typeface="Wingdings" pitchFamily="2" charset="2"/>
              <a:buChar char="Ø"/>
              <a:defRPr/>
            </a:pPr>
            <a:endParaRPr lang="fr-FR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04156" y="120402"/>
            <a:ext cx="12673408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Questions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72508" y="2928714"/>
            <a:ext cx="6027982" cy="4011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3210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504156" y="120402"/>
            <a:ext cx="12673408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Contact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2496666"/>
            <a:ext cx="54726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endParaRPr lang="fr-FR" sz="3600" dirty="0" smtClean="0">
              <a:latin typeface="Arial" pitchFamily="34" charset="0"/>
              <a:cs typeface="Arial" pitchFamily="34" charset="0"/>
            </a:endParaRPr>
          </a:p>
          <a:p>
            <a:pPr marL="216000" lvl="1"/>
            <a:r>
              <a:rPr lang="fr-FR" sz="3600" dirty="0" smtClean="0">
                <a:latin typeface="Arial" pitchFamily="34" charset="0"/>
                <a:cs typeface="Arial" pitchFamily="34" charset="0"/>
              </a:rPr>
              <a:t> Merci de votre attention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14401800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wf_segoe-ui_normal"/>
                <a:cs typeface="Arial" pitchFamily="34" charset="0"/>
              </a:rPr>
              <a:t/>
            </a:r>
            <a:br>
              <a:rPr kumimoji="0" lang="fr-FR" sz="18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wf_segoe-ui_normal"/>
                <a:cs typeface="Arial" pitchFamily="34" charset="0"/>
              </a:rPr>
            </a:b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" name="AutoShape 2" descr="data:image/png;base64,iVBORw0KGgoAAAANSUhEUgAAANYAAACECAYAAADspdXSAAAgAElEQVR4Xuy9B5wUVdb+/63qqs7dk4ecVMRFzAFd15xzXnMCERMKkgQFCYoJBEkKBkBRjOiaXVERxbjmLCI5DDCxp3OF/+fc6obRdd93/+vLi+/ur/wMM850d1Xdus895zznOedqx4z9wH3lqeeo2nFPNq7+mv5XHc2g8/bF19RM63gYXGjKu6T8Pi4b+RCvvL6OsqoubFj9PddecAR3XbU/ej6JpechEGJjKkM8XIIPMAESeXw44A9AJg2REBjQ5DTh10MYmOguaFoz4JDLB/EbfnXedAZ8RhMBP+D6sbIahi8AGmA1QtBQH2kG5XcJfFhADoiBHVd/C0YasC0LLVeJbsgFAXrhy5fEJYNDHl/SLy+m0U0SMOIELUMuxzsM2JBupDQSwW8ZuMlGcmELnxnARxg7n8cwwEpkMAIlqMsIWuDa5K0AOQvCUfkwC5IGmqmDY0M+A+Egri4X9OuHpsnN/vsertya+qdwFG63OPTFX7d8ScuXysj9lhFyXRcZY9u28flk1npH7969WblyJa+99tq/NPjaMWPfc9966wPSWZNQ2GbHjlmm33Itu1eZhGQq5MD2w8ufrWDM5Mf5bpmBP1BJqmkt/c45lFv69CRkOuCzqctmsM0QAd3g7rtn8u2nX3DnTSNo177VlsFzYX2inmBlAJOgwIqmhgQ+s5lQKEQuE8CnhRCsyIjpWt4Di2Pg2CZaTkeXvwmQ1d/CuGpk0zgk0XGxXD+ZxhJiMcAngLVx0iXoPnAsvPfbOVwzS8JKEDPDaBlBnU5zUP4NErZl8oOTgbRr44v71AP0NaYxAgZu0KIxn8Jnm4I7QkEfZB3QY7gZFy2WUZ/nOgFyjkAqSdAwcNMGhjzAdBNEZEEw/h+w/sHU/TVwyTMogkx+/t0C66gxb7nvf/QlTRtyxNuU0rTuXUb0P4+BZx+CISsvkDegz4jpvP7BMrJ0IZczMNx6rjrncG7puzdOKocv4qcAAb5Zuo7hg4fTc/c9uHXENfgc2LBiE9WtKyEIWR2yQF0yRZk/rCyb35R3OzjIrPdGL2+BYdhkc83ExBKIZbMLS5Tu0NycIJeLUlLuUyBsSm4kLpOVMIkGg2gMHK0B27awM5XKWKbESETAslNg2DgY+DCw6tMEY3FShsAQrPosdsqisjpCQ9LCiesEdJ2IGEQdbMPBEsCSx4+DjyzZXJ6AWY2dy6EHBOg+UlYc04CGbA2lgQia4yeg+XEytegBudYArlY0pX8/w/7dLdbPrFXh9r2F8u8PAZoAqSXgfrfAOnL06+5rr7+LL9iWQEAj1fglu21XygPjRtK1jXdziz+r5/wBQ0jrFdh6Z2xLx7A30e+CoxjdZ29q1zQSb1OCo4vdgJcWfMR7i95l9PXXUhEE8eQEXDL5G3OQEjdRzKGs9J6nhYtNXaIeOxcmGgt77l9hIHNWHlM3MTVlaJQVjURRlsp2ICkn1SGkPlMAaiovS9PB8AuEZYWIqCeSFY81AHk3hU/zYROgvr6R9iUl6vPW5x18pk6pBv7CE7R075ozWYdqQ1en2JBOEi6LqEVBI08u34CVsSmNtlYPPq81kXM1EskY0Sik3CxhLaCsnsBJebdODjRxP/5zXcH/ys8Sy1S0UL/8Xnzfb3ED1fq9tVzBE259033hmb9iVnXH59OwrRXQvJZrzz6PwVfsTz4Po+54gfufeJKy7XenvjFCwAySb1zKgEtPYGTvfdQkSTiwfH2evGGSkuAmZ7FDxxj5esgnUnTrEqa+EVbWbiTeuop1jUlCgSDBrIOTS5DO1tChU0di4YiyGD98l8cf0IjG82i6RTZpUVFaRmnYG+yGhiyRSEDFNtkcrN2URTfSNDZtoF3b7SiNGDQnQQskCfkNVq/Ok2q2SWbqqWoVJe/UEohEqCxtrz4v5op1A3EcBYZWk8OGlStpbm6mun1bqtqXk7MhloJwCLIGrKrJKTd2524V5AQjDoRMsYYgIZpAvDEJWQvW1yYpLYmQqrUwXZew36J9m5CyotqvLduFmfNvb7F+Zn9awMzV/zGqfiuaWp5mawHrlPEL3WdfWAhONaGqatL13xLQc7QPRXli9hCWLYWho29nad1Gqjt3Z8N6l1AwQLr2GwZceiI39dlfWZwX3vyW8VNmqPgpVhKHXJYfv/qK8kCE/ffYkxHXD+Ltdxdy78MPktVN6tIOPbrvQsOy5Wh2M9Eyncv69uW4Y4/j3hkvMHXqg3Ts1JqNdUsoiYcImhG6d9udc0+/mAP/1IpivL9mNTzx5Ou8/PoTrF3/Ixs3reagA49i+ODJ/KGHpl6XJccjDy3g0UeeQfflcY0UG2uXYbtw+plXc8rxZ7J7pzBZG+wwLProR55+cAbLvv0aHJfVGzZx8TXXctkl59MhAHYGltTkuPjSyzjq8MMYfN2FwkEU/GZI58DnGUiuue4hFry1mFCJTVV5GU21WRpqamjbKswRh+zFmJFX4/uPBZaM0C8jqaKfUvQL/4E1L5qz3wiyrWaxjr/lRfe1tz4hl62EWBmkVxGLmGTX1XLlJb1Yt2Y9L7+5gGzUD/442WwMgzxO8w9cc+HRjLz8YGWxXnhjKQNvHM12O+/EgQf/EVPPE9Q0rLo0bcpKOfmEA/lh6XLe++wjtEiM19/5ik8//oLTjjycNlURMtYmDj7scPbcpSu3TvgLc+fO55JeF1BS7pJJN7FmZQ2ffvQV8WAlQwf354A/lpOxYNzNT/Dk0/PpuX93jj3+EGob1/OXZ/5KprmEOyfczm67GqRwmT75GaZPncXZ55xKp+2ryNl1pHM2t499gONPOIO7bhpA6zaw4PNaxtwyilCukQP23I2999qDR598lk9/XMUJRx/P7QMvVZzDpiycd+EQyuM6M+65Tf1OpkA+i3KJNbFcQP/rH+CvC97m7ItPpLwshp3y0bhpA1VlBnvv1pWD998dn/trnJc3sf69LZaASvyTXx4t0CKWa3NQ8AsGUQ3Qb6MFtxqwDhn+mPvO+19jxncmXduIv5WJL5fEaMgQ8flxLZusz8GOBUk0JDFinbFSjfjtVfQ9+0/c2Pcooj5Y8M56LrisH1dcdxVXXHoIzTmoEgZbhi7lseziEjXbLmZQ45HnvmTkiFu4d/w4jj9yO0WSC3smTPTo257lzTc/YOy4Mey3l/CG3qS9e8rLPPbQfIZcdy3nnNODd99fxlX9RrL3Pvtwz/Rr1PAnHXj5pcUMGzyNCy48hxuGnajswb33v8mMmY9y34wp7LmHZ17E7Xv4oQ+5d+pMRl/Xh7PO7snoqS/x4Jz7uWPEAM496UBlffx+uPDq21i0cBELn3iMnbvFWVoD515wFXvv0oapk25EJ4Pt5LDzQQIBPxZZGi2Xq/pNYvmajTz65ATFdBZjSrHyEp/J9/8HrH9DYJ047nn35QUf4ga7YuccotUGzat+pFWkksZ1G/D7/cRbVbKmuZ5QeStMXzVNdWvxZZdx1TmHMPbKo5TFeu7Vn7hmyCgu69+XPpccoPJYcsQLzLjf8MgGAVASePTpL7jzjqmMHzuc447qTLMF8hpZwyZMfYOH585n1pyp7NxtS57i6y/zHH/UKQwbOpCB/Q/jiWcXM2jIWG6741bOOGUPNjTlqIr7SeTgsAP7ssfeezB12uVq8k6a8gazZz3NnDnT2HUXSFkqDcbfvoTTTzmNCSP7c8FFB3H0eaNIZ9O8/tTtalHI2CDs+Nznvmb0iFE8eMdNHHtUD5ZtgF69h7JjhwgP3DOSXLaOUMBPMuUSUnFimhR+rrh6Ip9/vZyFb05X5wwbHnkh16RAhYvvHxusf3uL5eJg2RaGz2NG81Yev+Exw47joP+SMf2VnNdvSWRtNYt17Ohn3ZdffRcCXQhVVnPM0Xvx2XsLqft+OW3Lq7Asi7V1G9n1wP3QQmV88ukq7EyS/MbP6d/3OG7qezQhFxa+t5EBw27hhDOO5bCj9iMUyBBEw5/207ldqQrq81oKf8hPFoN5z/3AsKFjmXLnSE46oasClGLecnDXlJd4bN4L3DHhVv74pxI1sdeugskT7uXTD77ksbnTaNcBPv5kKX2vGsSt4+/g6EO7IpkjAYOM/dnn3k4mk+Gp+TcpkE+75z0ee/R5Zs4Yx87dhRUEnwaDbnyKj95dxPhR13DQQTtw1Lk3k7OyPD9vrGIfSiQ9ALy4aAMjht/AuEF9OO6ofanNwLnnDGPvP7Rm2sRrSaeaiEYCWJaJbujYZLEIcMllE1iyfCMjxwyiqrqMkOGjYeMmgv4G9t5lBwxctP9QYMlt27hqvAMiCii4fMqlVgBTEoOfJ5D/rwDr+LEvuK8seA/bbU2oooJxN5/DVx9+w9yJk2kVK1WrRm1zE7fcO50f19YxfeKjlFVV0bTuU4b0PY4bex2iVuC/LqzhzAuupFWnckJxl/q6HwhrOh1KtmPU8OEc9KcdcHWLPFk2pDReenU1Y0ZNYMK4QZxwfFfPFSyEsjMeWMy426dy3AnHsmLt14RDGom6FDVra7norF4MHXQ4a9fYfPrFx9x0293cOOomDj54RyIFur++zmb44Gnk83kefGigur6Z9/2NUSPGc/xxR6HpOZqa16MZGt98v5zjjjyIUUMuJlaqceIFt+Kg8/zDQ5UllqMpD88tWMONNwxn/A19OOGYP+GG4cjDh7LXTjswY0ofshmIRLxJYDmQyKYJhUPccNNLvPDSOzh6s8rHaeJa6hlOOn4fxo0ZQND8z2UFBSNNqSyhsGehhEySRTCZTOM3fYQLORcVcf3d4lMkPQrs4d/Faf/cL7aaxTrxllfcNxb+jYxbiZ1LM2duf8pMuGPQbSz7+iuCZpCuu+/KpJnX8MirjYztfydVO3Yn3biEvmcfwMjLD8Nv67z1TgPXDBnLQcf+kb167oihbyJq+Nj0U4KzTz2eSNgBI4nud0kS54WX1jN40AjuuWsIRx3ZVSWNdc0L+GfP+4Rbbp/CwYceRNsOYVauWso7C9+jX9/+XHv54QUXCp7/60dc1v9G7rhrIicc0139Xg6xXBeedSv5XJYnnxmlrNgjc7/mphG3c8Cf9sXny+OQQNNc9t3/II456kB27WyQtOC0S8aRzTm8+PiNij736ZBx4ckX1jLs+kHMmjSQww7dS9Hphxw2mL127MZ90y9V/qpYQJkEyvpaFoZhcP5F97B0eS0XXXoWnTq0IuILsmHtj1SUpjj66L3xS9L7P5QVFNpCCCjxAmXMkqkc8bBfjWGRsviZumIzuAqgUoj7xznAfwZaWw1YJ49d4L7y2tuY0c40N9Ywc8ZQDtsZPlu0lC/eW4zf52fPgw+i+z5tmfnMMsaNfYhoRTvs1EouPGUvJgw+WQXhL7xSS/+ht9Kr37lc0GtPQpJHzblUmZpKtOayEq9sIhzz00ycp59dyw1DxjBj0rUcd8wfEPJHQFWXhnvve56XXnufkWNG0nOPAB9/vZ5+l1/D4QceyYRxfZRb2LkDzH9hMUPH3MNNN4/jhKM6Up+GspA31CefMoZoJMjjjwyhOQOPPriQJx9/njFjbmTffcowA7IyQjzuxTpBLDY2Julz3Uw21ad4+qGbKI9CYwqCYZj7fA0jR1zPw9MHstceO1OX0zjjzwPp1qkDs2f2V5MhYyWIGDHlBuoSOxCi7zXT+frbtfzlpZuVyxczvWS54XMJkVOqD99m5uvvp8K/MysowJJcX8aBjBBcUY/Q2bApSXVlZDNp9ffSpV9qL/4ZCP36a7YasM647R33qWdeIlbaBddNMvqGs/nzQa0oE9OcFFGOrnIyq224d+6HzJ73IZmMjp2r4fLzD2XMlYeoAXjm2Q0MuP4O+g27lEsu2kn9TlwpPYeSRkXCsiqJK5ghQZR5j6/mzlsmMuPOyzj6qG64moWFQaMFd0yYx6uvf8D0+ybRtZMHuJEjp/D8Uy8yZfx0TjpuO+UyfP5tDedeNoo/HX4so0adpFw+WdTefX8Fvc8fxqW9L2DEsGMVATFj8vPMf+J5pk4dz957xTdLY5Sf70BMbySV1bhq+GN8+LevmTZhKH/cu636PBF2DBjxCs88M48nHhxEz313YU2DsILXs3O3nZgy/uKfTYIMOUw00pgMHDyHjz9ZwsLXbybnQkTzgCwTyLEbiPli/9HAkvg1bYPf5y2In3+1gnmPPsSZp51Gz7133my9tlgxB+3vRE3/utXaasA6Zewi95W/vkXODlMS07n5xjM5fK92dAmB37VUUsb26SzPwIzH3+aBhz4knRV9XYKrex3F0F77qkny+ltw5YBbOPbMgzny+D3x+zeh53N0KtuBNT+uouc+HQhFHLI0YxHn0fkN3HT9aB6eLDFLd5JWI7oRIY/BrZOe4oE5TzN+0l30/FMbwj5YuSrNxeddzF4778uMqQPJZl2aUi59rp3Md8tqGD78CvbetyObNm7kvnse5MO3lnLLLSM47aQO6uHcP/NlZj3wMJMn3c7ue3RA1zME/UE12YOaWKyNuIR58JmfmD5zHjt1DnPiMQfRcbvtWPzREmY98R7tO1YwftQZdG5bwdoUnHH2DXTsuCu9e51FMNSE38iQTaVJZxL07NlDTZRLr3ycjz/9iQkThxEJQoUI78VXdVbQoVWILtXVGP+heSxZMOszECgk19/74HvmzJnDpx9/yIx7p7LPHt4C3dJiiSdQTCp72a5iMuZfs1pbDVjHD3zU/ezzb1izvpGqsggP3nMD+3WPUiGynkQSw6eR0UyssMm0RxcxYsxsguFqJTq95NyjGNb/WCIGLHoXzj7vKsrbhgjEMzQ2LSHqN8k2unRu2445D0ygTasYGxI1lMZaMfP+7xh/651Mvv1C/nzGAdiit0O0e37G3TmLx554gQcfnsXOO8VVTqzED0OGjmP+E88xddIETjjuAIQ0+mwJXHXtKFLZjTQn1qPrOUqiZVx4zpVc1nu/zaN9683TmDfnCZ56ai6779aBnJPCr5tYro+A5pBuXk402oYEEaZMW8AjcyZRGg+Qsx021GVo06UnN4+9kT/uIjyezZpal/MuHsj3PzbSdadubNzwDbqWxrFsqqrLGXHT9ey7V1cGDf0LL774FmXlwpFaaLZNbc1PtGnt4+zTDueG667YhsBqqXyQ+9qig9gc4yiFg1MgDxxPgKlqCLzXtoyFfjm1/1GpR/EsFjqJgju4Zh3cMnYMH733NnvtuSsPPzBB6TqF3CmCS7wUsVaqDGlzXPpfay3/O7htNWC9+N5Sd/26jaSSNm1bt+EPO3SmXbVGREyzjKO4SjrUN7v8tGodPy6vJZHMURYvoaKyhH32rlJmfPVKeGPhV8TifpLZWgJRS2n8ams30rljO/6w0/Z0bt1auXBWM3z/eSNLfvyGA47cgdZtw1iu0K4aATPCJ59+x4rVa9h3v32oqIxiFEiB75b8wIqlqwkHI/To0V2dX5jE9Rvgy68+ZcXKnxTl3aNHD3bcrjOhQulWY3OCZUtW0lDfRKvqcrp13YFAQMpApGZKbtIGsc6aRFomzVn4adlqli1byqpVq+jeY3e67did0phOXH1mnnXrNvHtkrX8tCaFZoqAMUs+l1J5p8qqUnbcsSsdOsR5d/FK6huaSWeSGFK3olzAPJGQTkVpiEMP6LE55/ffTYL/+b/L/XvlLY4WwC5UtCk7UGDotKyFz2eTa27CLybXDFLf0ESkrIJkxiYW9KnY8Wcq84JwQmKooq5CGD+BY0Be7Do4mSROqIQaYFUCpk58nEfn3Meu3TrR/6o+HHPEfkrNUrRJqmRnc+5PPKkCbNWY/g5dwYzturbtoknOySiA6ZdLTQvZSDbriUwVEyoCWFtKO7yAvKEeKko9picvdXyajT+sq1XGGxiNYJGlUJQQNDrriJfHsF0dXam/fTQ3Z6ivr6VDhzZk8ykCpjchLcchl5WCtAA+KaoSRq2Q6pBrymZzBIN+RICuJrDKVXk3k8vlVE4uEgpvTro2NdYTj4kKtuBsaJKulRxUQUDblCcYNAn5vYeqCjJdS7GJsurm0zlsf8z7o1yf3HMeVfcVLHL1cm4ZjzyqfESOfA5M0xtDTx2/rQ4BlkSQGo4WknLPzY6WDKEh9ysxslxkLq0AkcxlCZeUsymRJB6LqFsvJrjVfbRUI7UAVjafR9d1gj6ZBQ5WOkU2GGW1BjdPfp+3XvkL+eRGygMuD9wzke7bx9W1FGHzM2DJYiiFogp1UjL0OwRW2m50pSRDUKIgYGu4toMjK7htSdkgPsNFN32FLLinF5DXe3+1FSgl6hIDIPS0OoQ6l7IOHGz1X568lcaPQdQQJkM+w8bWsqp0wnI0dM2PXhgkR2oG1Wc56iyOK1l4ucItM1Ymq7xOlTW1OIqX0JxsJipU0z+YvOl0mpAgoAAsgYskjuXaf21tEVDrjqVyLOIiO66Lqxu/onZzsFyLXD5D2O+dvzAL/u46PfdmWx0CLLH5oooxsZEv797VMLjw/DOv06VzB/baY0dyWQczoKvhqmtsorQk/jPVSMs6Ku+eWrqaEh1pZPMuftNzJessmLuwljF3TqZ542palfg4dN8eTL79GkVEyeIs9aPF5yefqRYidYESoYkZ/J1arJzbpOaQZTtqRQ+asuIb3qriZjHURJdyPq/qUaprNVnVHY2cm8dQN+5521bSJmzIRDLQ5A8+aM6lpKpegU+GVobUm/g2+WyWQCAmoh4cV0AtoNU2r+yZrEUwIL+zVAlkLmfhODqGL4i/YKlaBrbpdFYltAMhuQdPM+6KskEhxVVKDPl7MBhUZdjy92w2jxEQDs875GFKglcmj3zZ4iW6LoahKZe3+DqxhirvJkWUTh7HsdB1Db8pYydndbFdW1lHSVRrms9rOYBOLp/HdeU+A5i6V5m8bQ5v0SpOXVdcEFdT4LLVoggXXzKUjXW1TJtyN106ehYqmUhTHguRbG4iEhbRmrc6yHuKh+caissmC6eyfwoWjSkHM6Krs360xOXyEZOobUoRcJtJ167kiQcns1+PCgVYeZfU4BWPzc9aPVh5SFtivn91/LZajJV3bblEz6o4UlAoVsFzdcTWtDSyBYex2DAClzxJalWBvR8pUTdxUg66uEcFvAmocuqVYtlUba76LkOrACoQdgz8usgWIJeXauItk1zTHRVjeYd3NfIauUTxEGXgdQkG/8EhwBEQiRsik7yYF1LWyXHJKjdYV+6sAOVnscIvPrMYsBeMmvqrt14WV2YFpxYJ31/mW4oM1hbyWM69rY6ipEgteG7BtXKVepGcBlkN+lx7J2+8/R5HHnkkd99+BakmaBXzpGNY2YIb7Mn5i2CUP3mWJQvZlDeoviA4fjKGj7QGn/4EM+a+yBNPv0SnXXYhtWkFXapCvPjwSAwRY1sOYbUge0dxOVb//7NE8e9UedEorIHuqQZU5aus4lITrzsqOSwujVTayjpcnHTF+/IeTB5dlaebSISUb84SDES85U6+ghJriXrBwdYtXNWnQigCcR/FfokV8+PzHpXKKRXdyeLPlpNTVsP0yePaMhHFzbYzKRWr6BK0FH0RTXpNOMo6+UShL/8VCtpaAksYPzmZWlgkl1IYhy3gEjbMxbLlE3Q0w3NhRIUv30WJbxZWVnXxmoNtybU6Csi6DGrheuV6NhPHro5WLCjbdubKu5fCFZriEop7pR5ugLzuI6XBnQ+8wcyHn6I5mWL0jddz0ck7IT5JWHxmSVKK7RGLpAcQlq9IVohtVsBy0l5QKd5IsJyUEF0pmP7IF9w982H8ZZUEAxrJmqXcNWogFxy3o8p7xlQ8mi1cj4BHBqpFC4PiJPyN47fVLNaCT123oSFDzk4Rihq4PoumdCOu5hIOh8nlxTNWaWLvy5UYDJy8JHSzBEugsX49beIxDtl7R/z5wu1v7k3hLetS3t7SfxdASagstV0eVIpFFCq0w3ZcdF1cMHHNsop8MHwmphkquHbF1UwebB4l3fhZ1mOLhZOf8patOvG4moDNh2nI2T2XRA6Z92IZfa6Dm88o6yVAcrJZdL90mBE/0IunivehsJTxkpv/Je/c0iT9Mnj7r0zkVjZlRZJG5mZAgCWtAuThagEsPUiTBk8uXMfQmyfS2Jxjh06tmT7uenpuD3GlQWrw5Ppq/QgrYMl4yv9uBpadBivvdSQKlLA+D7NeWMq9Ty9k5dJVlHdpT93an9ipQynzZgyhXRRKpC2CPFO5nuKhifn6bfHUrw3nVgPWyVe84X7+5eesXPsj4dIg8XIpOkyRymXxGX7FwEnQns+Ku6ARMkxMme2OOI85fP48zU0bOWL/vbhrVH86V3q9IoTFlbGQFVAMg7gJ0rlMWcUCcyaunE/pGhwyaRvTlNjHa30mOVNZCPP5FIYpLlwRKD5yGRddMz22SoFKVkQBsChaCwCzJcbRlKVS1qPgTyp3TjF74vB6DdOUtfIVFgRF2hRW781WRaGMXDpH3tUxQxEFJJmDijcpenwtV0/5ueXi0hJQLX/2wsptcsjlydSV0wfVGIqFkIXKxPFFadDgw1XQZ+AE1tcmCOoOPXdqxxNT+lIijKv0IzCkW5YASwRanvX3bJ4YcAGHaNmyILG3GeDlz5oZfOccvv5iDaW77UVz/Uq07CYuP+ckru3Vk2oDIsoLyEI+6VHOMthC/ypgFaxWS3/8N4zeVgPWGcNWuK+89iKhmEFzPoEvqGFrNtHSMhqaU7iOH78ZJpvOo4tLlM+h2XnCYQNLurroLrqTpGu7El5+tJ8q5JNVXAqOlekRU2AWmLziYBQmlpt30fzNZNIJgpEycMWd8wbOzmbRdBvd7yObaiQgmijhs31h3JyDZgTIZwT8FnpAx1IkRAhcH1bexjBNrLxHOqjTbZ68hUhJk8Bd1gdDkQ7yKk0AJZNBEKF6zLVQUAv6xPTqJq5yLyU2hGzSJiJJv6KnJ+eSDxYrXSBGipnUZFOaSFQ1uVCnUYTWNgaW3K2yWK7aLAMAACAASURBVBIEiNsm/eFkRdSjNGpQC5zU536++WkdlWVxmlZ+y7ArLmDwJQdgNeSJB3MQ0HG1kCqvKQ61V8BZoMWFETKCfL86x8DbHuTlj1ditulBtq4WfzhDqdHMQ9NHs3tnKCmU/pCpL7gChQW1BbCKjOX/xIK01YB1wpAf3Vdff5lYRUj8ASzDpqmhUSUCVQTriBsk8Y+fQDiM7mbIZxoI+TXF2KXSOaIBja5tg9w/+QJiOsR9LhE9oxKphcjVA41tkE3lVD7IFHMjAYqZLiRopZZdI5ey8Eu3Fpl1urInoBWoVZUUDKr8kSlxnEpuFF6zOeOhk07lCUkBmOrC02I5U+CSz9uSuVeRo4rNPA5RIURW7VweW5riyClCQTUxPP6/6Lupk//9WqlUCnKOX/6pEG8VBLcy55Q13cLM/IZ19197q0clFVw3Vyx/C2D5ojThAevGSe/w1ItvEPAHad6wmkP22IkbrrqYA3YLE3ShpmY1Fa3be95IYS3SLZeQqZHNWAQCBmtqYcYjL3H//EXU5CMEqruRbq7HyK7iz8f1ZHj/E6kOFdxA1yGf2Igpi1BxvHXV62uz6uN/yshvNWCdPvJj94VXX8L159FDPmy/j7xkNCPl+IMV5DKmooc0PUBQKLh8A+mm9dLGCH/Ar5poGm6e7l2izL63P+1CMvWTaNSTTNRREavCkonrBDFFzSs/qzks/1hkkvWYoRA+yW1JnOXoZNM5AkE/yWSDYhADIQOf308qkSAcLVfgDATCaswbmhsJhE2lpA+HI4qFzWRsoiFv0heBpR5EC2B5DKWCjcokO3mhzAukg9Ti/8rh5HJbXiNkia6RyabI5nPEopECG+iBM51PEjADqhpZ3E6fbhIwQljSHTdnE5KFQWUO/+fjhn8WZooZLUxXnwJWwRUUM6pHSUq+SmrtPkgx4MZbydoafsndZZIcf/D+3HHTmbQKQbIpRUk8rB5rU1OGkrhHRElbA3FWRJL28JMfMum+x1m5KUekTVdsf6nq2RDLr2TG+Bs4cI+ItHkkJuGBa5Gu30ioNO659qqK2Eveb36Mv3fy4qyRL7qL33uHRL6JnM/BFw6jheIkmjVIC5PT2msk4Uqn1ya0sEN1hY6d3aDirKy0TLYyqvfDjCnXUWGIbWvAIF1YtKWdpYnl+DA1P5okn7NpfG4OU6Qefq8LhHhaMvkECOJBFotHvQ/xKAZRiPh8pgKPEE3iHchl/XKMlasgcZ2oHQpaM/kcb5UTayKUuMeAOTlxN2UiyAu8LFsilS2QJ96DVOyirhELC+8pY+FZPFtIDr9fJcHlSGYTigkMqdLyX6YAtli75kyKaDBONpcj7BdAbhvKvWCfPZugGEEBl4yP5B3EtdNVG4UVCTjjwjGsrmmksrItmzbVEfKbXHHhaQzutavH53rDSkBCIVl/pfWbtAgPwmMvLeXeOfP58qufiLbejlh5W2o21hF0kxyxezX3jO9FiTgwch05F9O0sdPN+KRRZEEN42VAPZu1hXIvqBV/g/naahbrrR8y7ob6jVg+i6zu4gajZJwAz7y4mAVvfkIo0B7XMgkbfnKpWvbbe3vOOuMQYpE06UQj8UArfLZNPJJj165x8k6Chto1hAImFfG2qiapeN8q1Sw5PStD1O9ZjETOwfDHSCaF9fMjXlfR0sgDSqYdAkGdfF7yXj4CfpXu9SDiesG3AE7iJPn8QGGOKudO2PQtJHeBAJGkrUf5K9Aob9VUFlkIFvmt15P354JUlawshEQKfpblqSs0nyJ51DUXXEmJ1zJ2mkSikdLSUixLaHhHgcnLesk00ZEMYkipSbbxoVYmAZbnRXgEkOSlpEWO16Pk6qGzeWXRJ/jjbRW7V1uXpHW5n3vGXs6hu/lp2pSnfYWpVBG1tQ2EykpVB+WFX+QZO3U2H3+5HIKllJdV49d9bFyzihgNTB7ZmzOP3VFhOiS9GDMZzELeI5/Lo/vDm1nYovPtaRJ+5wnilCtZF2+CyoSSqEK+3z5zEQ/Mfh5dqwYrQCQQJN24jjNO3p8xo44iWqDPxXyL1yXWQShqadAiU1JSwOlCYlxamgszKCKKgsRQxC1s2FRDtLQNgYJ5SmWhUKXNytV5OrY3PWlNi3nXkIDSQv5ZGmiKxSrq7USjKCUZJdEWid4WAlEPZMWe70XKLqBYylTexTb9iliUsZBxSBXYXklUil1VfEwefPkcYVNTBIlUHctmC+msJ636eULd0wkq8YhM0LRHcsmqLj/Hvf0htqEIt7D6eEtMYZRVSbPnsmsGSWEkAvDIXz5nzMRZrE8GKOnQncZ8ELthDYfvXsF9t19EqzAExOsofFTOhO9qYOhdj/HK219DWXt8gSh2UzMhLYc/18Qf2oSYP+M6WsfBElZY9EvirkjC32eQyeXR/IHNSvrNIlwVSvzOJU1uXvwrnZSdwTKCalLJWN486TXmPf4G8dh2ZJpdYoEQifqVnHFKT24edYSazGoFF9q18EwyUlsTgk31Dq+//Tl/+3wF3y9vwDGi+AMhOneu5vCDe7D/PqHNYGhWO43Ad99v4P6Zc/DpIeLxuIpdBg++nAqvZbt67CtWJ7n/vtlk0nkC/ijJVBM33tCPqgpvY4IXXn2PxQvfUTGTVOVWlJZww/V9PFdH6P4isNTS4bk8jhPE0UX36N33pz828d4nX/H598uo2SQRBrSqLGe3bl3Yf88e7LFDfHOXJVk00xZ88XWW+++fqVjScCRIeXkZffqcS6tWEu9BUJLkeXjwwQUs+2kFhuFn7dr1HH3EAVxy7h9Vcn7bHFvc2qIrvPk61HIrVt8g68KSNXku7DeCbzf6oGx7skaFYhF9Gz5ibL8zufSM/YjYEPZ50pkvf6zh3qdeZ84b35BMh9A674qbSENiE7qTomPU4aqzj2bA+bsV9IYtfARhJs2g2mNCKitkCVTijWJ3KzUh5Bn+jkW4bj7typPNZLLoobiaXFIjM/q2F3nu5Y8wjGpq61JUxCqwUxs448TdGXH90ZQECtv0eFpdJP0kCosvv00z55G/8OIr75GyA1hmlGC8nETOorFhAx3bxTnrlIP48yn7sV1rzw2Scfrgy430uXIANfVpYqVl+KwcT857kB5dlLxXHR98Uctl1wxhQ10T1RXVWLlG5j00gZ22b6WsyZR7nuL+2U+QTtlEwxF27NyWZx+7bYtVUDsqeEuqaAQkj9WQ0giEDRoy8Nqi73noqed56+PPsXU/Ja1bqVc3rq/B5+Q4eK/duPCMEznyoG6UBqVHgxecv7KghuuGjkDzBzECQXyaw61jRnDwH0uUtRK1vbz20svv5L0PPyUWL6e+rokh/XsxuN8hLWTF/9vwKjCYyi3wVOJbPIQi6HTVOSvp6pzWexTLm0KsycWwM1F81SUE6r9Ba/yBGbeN4qTDO6keHskcjBo/j/uffoN8+Q5YeimUtoK6OnwBG7N5A13LDR67Zyh/qJb4zgNVvrkZMxbFEkZWM/AFTLXgFW3p/y2L5cieMzqua2BrmrJY4lffPPkt7nv0NfSoNIWIYKdNTCvBaUfvwISRJ8sOVF6Rgaur0nfpZf71Suh33T0sW5kgFIyT0/Lkg0ka6zcQ7txNrX65+iRGup5TD96Z6beeoVwsGbj3v09xbr9BNJhV5F2NErLMn3kr+4tLLz0zdHj/BzjvutE02RpWPkVpKM3cyUPYa/t2akJMn/kak2e9ihsoJ53Lst+uHXlkSm/KTLXvh1LxZQh7JTISTbhQJ8qJELz82kZGjptIM37Crduwcu3KQncYjyavjpdj1dUS1y1GDunHice2IV1w5/6yYAX9R0/BDbchbenodp4eHaJMv/VKurWHRANESuHiKyfz2tuf0KpDVzIZh1OP2Z/xQ44oiLn+t0FV8NkKlqmYeN2sCmvhHjZnHdyAwZS5C7l9+tNYsc5kjdZKX1oeSlG39DO677IL/a64nNK4jzlzX2bBog/xRavIG2H0QBgrl0Gzk0TdRqyG1dw04DJ6nb4rZbLwqBivAB+10nr6v6Kn0nJkfiY380zWbxq4rUZeuLKZk1CZrqE2BZD+RWl0xkx5mxnzXkWLhXHMKHYyhGk38ecjt2fiiFM8YLkWmUwaLRRT+Y5bp7/DrEc+IG/FifjFlG8i1iaPFciT8UVIrqgHX2sCjkWnWJ7R/c7n1MOr1di8uyTD6f2GUR9orQY2TIoX77mJQ1oXFAw+eGcJnDFoPLWyV5bVREWwiXl3D2Tf7dqooHnKjLeZMPtN7GA1qXyW/XdtzZNTzqLSyKORUHFfktJCQtSL+zI6fPi1zaS7H+HdT77HKKmkSTraBh26dOuiZFCrf1qNXZumPFKC21zPnjt35sahvejRzXNPXl68mr43zSBlVOMgW/XkiefWcfHJB3LDVYcrMWltGgaOvI83PvgOzV9GXX0z1132Z0b33VP2QdlGR9Eqyem9QLCYTPe8UwfbtbA0kxwar7y3lOtG30tSqyJJhSqxiYXzNNWuVqtUtKIVhhkj0ZzFtg380VKl5BflbqwySrZuNWG3ke1aR7h5eD8O6BFHkiz/eBOjrT8sv1tgOVYOywzzXT2c2XsEy1YFiYRby65P7Ny9NZdfewLRKnjvizXcN+tZ6mtc/I6PzIYfOO/EP3L3iDPVZo+Lf8jx56tvoM7fSrklMZp5btoIDmmr5BFKCfHOEpvTBk2gzgli51JUBRPMu3sA+25fqWbElBnvMmH2QqxgNZlcmv13a82Tk8+kSjbGU+lOAVbcA1ZBapXxwcxHP2LilCdw/GXkzSCpfILTzz6Go4/vqXYRWbjgQ+bOeoaq0tYE7BzZxDqGDTifi87eU33W6x+up9ewqTRRCYFyQn4f6WWf0qWVwdghl3HcEduxsg5uunUOb3/8PRgx6tbXMeSaCxl56S6/A2AVUwF/D6y8lUEzJDOps7YJ+gy4i29XpckYVaQk+MptJFQWUYLtVDKL5egEQ3G1PVJO2B8pVZBmpmVBtPQmcvU/Mejy8+l9zp9UQrjYFXjrQ+jXz/C7BZaYirRr8uLflnLZoPFo5k4EzHLcRC23jb6Gow/3FM+bgHETXuXZ5/9G0IiRTdRwRM/tue+2XkTDUpuT58wrR1Dna63o71I9wV+mXs9B7QVYGRXMLvohw+mDJlFrR3FzeSoCSR67ux89d/AYjikz3mfC7DcKwPIs1lOTT6dS0YbSqV3c3KgHLFHbOCih6aT7FjBtzqsEYm1I5vN03bENd4+/kDYF9rEmCZdddR9rVjcSCwRo3LiMgX1Pptf5B6vy8Tc/XM+5gyaS0ltBsIp4PEJ67TfEtUb27d6e8XdeSyAOV1z3MK8v/oyqVl2o31hHn7OO4fb++25DYLVwwYqKkJYsrCb1bzlc3U9SFbbCsAkv8OhfFuOPb0ddUhQwIh+TXV18OHlHsaCKPzX86D5hXHOEggbpxtVUhGyMdA3Pzr2b7VpB3PDi9F/Rr/yv4ex3Dayka3LPs4sYM+kxMLoSD5Vjb1jFu3+9UeUmgmEHS9d57LUfuH70bLRABZl8ik6VGq/MupGKuNTnWJzVdyR1ejs03U+F3sD8qYM5oKMocptwzRIWLWni1EFTqc+XKTVIeSDJ43dfxb5dgyohPGXmz4H1x13a8PTk0yhX6qakcjktcdWKSigHmv0weuKz3D1nAUa0Dbpmc/LR+zHpxqM2t36WuOOKEc/zysJPVVY6Xb+S4VeezMArjlFuzILFKxWwrJKu5N2oIjD8mQ3EfUly9avofelF9L50H/oNfwHZ5K+8sh3pRJILTjyAuwYfsO2BVQSVMOw/k4AV830GWUwVez/+1+UMHDWFaGU3NiYyhEuipDJJbFUkJ/IwydhraGYQf0g0pknKSkM0rF9KREty6uF7cNdN5yDkoeqxuO00yJ7ru7X2x/qtMVY2lcKOxJk8/21GTXmSbLY1bSrbE22u4Z3nB1MdEaq5Htss4/VP13JBv0k40Q4k7RxBt5bFT4yhbZnBl8tszuozmnraoxsBKvQ6npwygAO6qBw+tq+Et35q4vTrZtCQq1LBUbk/zeNTLmPfrv5CjPUuE+YULFZWLFZb5t99egFYokmUqCHkhbuF2o9mH/QbM4tHX/2eUIlM+EbOOGZPpo04Dn9GuuVqWIEoFw1/mucXfkkkXkWidhmXnb4X464/B9OG1xYv57zBk/C37kFjWmRZsmY343ca8eUbKC8vZfQdw3n4sbd5652PFFNsJ1Ncdf7R3H7tPirO2HaHp17YrF7ZDKxCdZ7SaUo5SEjl9j5fARf0vYmUVkHC8pF2bALhED5Nx7E8ZYzpD5LOZMk2ehuwG+SI+FL47TpmTxnNAX8IK9LKZ0sRaqGqdRsNwO8UWLLLvUXW72fqix8zctKjWG4nor4Au1WaPD65F+3K8pDdQEaP88LiZVxy/f0E2uxCrePQuiTHsxMvpUtliG9+sjmr92jqtQ6YRoQyXy2PT+7HAdtLQreenF7C28uaOG3AfTTlW0HKpMKf4rGpvejZ1Ss1mTLzbcbPWaBcwXQuxwG7tOepu8/0XEERmBaBJSZLaoRcUTQa9B4+jde/TOGLtKZp4xrOPWYPpg89mqhP4jLZ5jTOhSOeYf7Cbylr3VFZrBN7VjLxpssoC8CCd1fz52tuxd9mF5qyYTQzQKmZo3HTcqpKAtRsWMdRJ5/BinW1LF26Gjdv4yaa6HfhsYy7es/fD7AKuWFvjhfq3Aq1L2nLh2MEqcnApdfex4dfrcUXqyYtkiPDxEpnUFto6gZGLIZp+pUb6NMdso3rqSzROaTnjtw96kxFfEVl9bHSaEZRaLttkPX7BJZq9KLTKFvvPPsxN9/zJMH4H8isrOGI3Tpx39izaBPYqOIL9FJeem85Fw+bQzraieZNm4h1CvDylD7sUBnj+2V5/tx7DA1uB0x/lDK9gXlTruSAHSSRW09GK+GtFU2c2f8+EmKxkiZVgWYen9KLvXf0dFBTZr6+GVipXJ79d+3A05POUTU+SjOjOVhawHM/pABP2o76/Jw1YDIvf9IEWpmK5/qffyijL9mTuNmAm0rToLdmyPS3uX/+B2BGIL2OY/ev4uGJ16iVd9FHNZzY50aMqj+Q0UqpatUGKRZYvuQrIiGXuqZGXCMCImlK54mXVeA21nHRyX9UMdbvxmL9GrDyaZWsS0hX5Ehc5TgHj3mBR+YvpKxdNxodDcu20XSDaFiaBLmkUimljgoFAhhSOFu7lrAvweRxQzj2gHLVZTkoGVNLpChej5RtdWx1YCkhrJIzeXT76MmLuPfRVzBKY9iSx0qGMKxGzjxiOybedBoxqbh1HVXcJu7UpBe+5OapEmN1xGfp7FZu8OIDl9A6KDKjGgi14uEXP2PA7c+QirZHNuwurbZ5ZWIvOpYG+PbHLL363Umzbzsam/O0iWZ5/qEr6V7mYvqT1BPh3eVNXDB0Fs25SvIbM7SNpHhkyiXss6M0pIEp97/M+IcWkAtW05y16dmjI/MnnU+lVKDYWQzTR05qlvN5Iqa4OCabMLh67KM8vbgGy4lDfQ1nnbY/9w87lKhSyUl0FuHKu97loaffhWi5pJU5+5D2TBr2Z5UPe23RMi4aeAeRdruyod6isnVbJtx8OuNve5wl33+F5dOxtCClbTvTsLEBUikqY2HOOHRnJgw96P8EsFIZ0atFWJ+G+x79lGkPPosbqiJjBrE0qSwvtIdrgRDNddVme811a2hfaTJ13BD+1F1XpSaSy4op9bosTdvOHdyKwEq7Aqpf5rHGTn1HAauYx3JSYZXHOuuoHbjrhpNU3wPppNMklddhmL14NQOH3QlGJ/BHaes288yM61TxWt2GdcSq2/Diuxs559qJOGYZlISJRxO8Pu1quldH+WxJipPPvZ6EuT1ZxyBupnj8nsEc1sNLRDegs+C7Js7pPxnXKsGX0jxgTb2MvbqVqsc5bc5L3PLgy1ihNqQdg/132Y5HbjuDVqa3JkrUIMoSibGkkDxj26R8AfqMmMUzf10GlTtALsMFJ+zL3dfujpHNYooeUNe5eNSbvPDa5xiV1ViNKzj1wNbcMfwSqkLw6lvLOe+a0ZR32pW6pEaryirmPXgei9/OMH7Cbbj+IBkzRkqalGsmZZEoyTUruOKcwxl37f6/b2AVXMGc6yevmco7mfvMKm6ZOAfLX0bGDOFIoajqufhLcLkYWh4rVct2rUM8OWsA7cLiBoLfavTeIKVE/47Asqxm16f7sWyf6vFQtFg3T1usEsROOPD3CeKRp6pd5tVklb2gfDDvg3Vcc/NkHLMLMX8c36bVPHbPIHbt4qmWheyeOucLxk2bT1mHruSMJCXaBhY/eCNtw/DOJ+voO/guUqEdac6ZmG4TM8dfw+7toXWF0Bfw0ucprhg+XXnooUSKKn8jc+/px65dKxVY7p79HKPufQ4r3l6xf3vvvB2zx51O+4LYVRQi0s5QQiwlqLUdXJ/OkDuf4IHH/0a0w640NyXYu1srZt15Gu0KmdtaG64c+Sbvf71GOb/JZZ/Q9+IDGTvgNOVWvrpoOedeNZLqDjuTzvmIhYK8NP9qVe5/w8j5vPn+R+RDlSSl7VHepbqqmg1LvmFg75MYc/XvCFiqfKRocraQF47Uq+lRmgoKmFnz13Dr5Lmk9TB2MIIr3a8UsIoVU56I12t+kFO1e+3KTN54cgB6BqqDMv5p7GQCX7i8UG+1bZzBrWaxbDvpSv8IAZaI2qRNWQYfYrFmPvbXzRbLag5udgXvGnkqUekTUWiu16zD4pU5+txwO6uWpolUdSa5ajkXnnYkwwceKsaJRZ9b3Hzn/Xz5YwOxshISjT9y6lG7MXfUhSpO+fi7Oq4dOY2PVlpo4QqcbILjDtqV24ecSHUZfLYaps39K/Nf+oBwrBzfxrXsWK3x2AMj6dhKar5g8qznGDHjLzglXbDcENt3as+c286iWvqYCLgz4Er1PhCyoDLqWbFZ89/jhvFP4493wRFpV7ae4f1O59jDu6oK/b+8+j1j73ocI1KpqmKt5hWMGXAKF526n8rtvPlhDb36jSBW2RHb0qX6jGcfHkmHavj8e7h2+Ch+rM0Sr/ZcwYD0bkw3KhHq6Kv234aSpkIe67+i21UeyySlLJZXQjLsznd4+sX3SelhVJ1PQfC52WopHtvj7k3dRbOaiOlJnp5zI92qIeyKx5CHvIgtpRL83zjGsqSNkqGTwyKNwdjJixSwzLL4ZoslMZZImiYMP9FzBSUokw5XAaj1wdXj5vLEw69RtsOeahYHtCzRUIa2ndrx7U91pGXja7OU2g3LiQc3MHviDRy2UxtKYgG18dzg255mytwFRDt3Vx2T0rWr6dEmSOeObfnbD2tYsWwTtNmBiliYUMNPXHLKQQy75gTVhkwuZeqcVxk58zmcih3JZP3ES2JsH85hJGsJ+IUydsgHgiRT9VSHHS7687GccUxPvlvWxBWDJvPF0kal49vYUEun9hG2376N2jzuu+9WsvSnBiorq2hcv4Ldu5Yx5bYr6dolrrZ3/eCLZi7vPwLNiGBq0t9d56Gpo9i+o3dd0x/9kAkPPkXWKMHnl+R4EyErS7/zj2Nk398BsBQQPM3dz8p0NItsNokRiNBkSwcv+LEBLrxiKqs3QcYXwpZ44GfAKmr3NK//uwDLbiaQr2fs0L6cc7SoVzxWUBNR9G/sZPtb7dxWs1jFPJZt+3B9IsL1gHXzlLcVsKygieuPITGW30moGGvSiFMKwBLKVCfV2IxdHeWt7+oYcdtsli5vxGdLNyeZzAlEqaeH29CmdWdWfLeUqN7EiYe0YfClp/CH6kpy6Sy+0iAfLne4+rYH+G5tI/m8i55pJpavp1V1NbXZAAnbxC9avvU/sUeVxeyJI+jW0VSxntQNTZ/3KiPuexG9+g9kUlIcpVNFgmztGiKhADnp7hsM09i4kbblcOuwqzjl4O09ZfyD7zNx5lMk3BgZ3YeVqy9U3lloZojq0nbomSRuooarLzmRgZcfpKxdjSOs4Cb6DRqhRMYRn07nqhIevHsMHdt53anEDT7/ugdY+Pr7lO/Qg0xzktTqFQy54hxGX33INrRYWxTsm/sfykzdXG3tUJQ0pdDVIvLoi8u54db70OOdsHwhclLOL7muAjB1R5LEW6Syrp3DdLOE3QSnHNmTO4YeoRLietpS5TQqoNhmZTP/CwniIrCKruAt09/l/icWkA8YP4uxFCtYjLGkXkRVR2bIlUWRav65ryxj1sMvsWzpetVnLlgSIGFZ5KTlj0yhxnouPOcIBl6yN7t2jqv3O00Z7GiQRBBm/LWGea++zZcffo7PMCl3cyQTSZxwazLS9DEQpMf25Vx5fA96nbqL6r4llyFNNGc8+RY3zHgeo9UuJPNqpzuiuTqcxo1EImESslFwNE4mVU9JOMfEEX05++D2amJvaoR7H36fZ978jPVpixpJDof8hAJBmjfWEnZ8dIgHuPCkQ7n6kr2IBaGmqRk7HuWZhasYNnIcAd1P0LHYrjrOrImj6NguQH0CjBJ4/O313DptNvUJaeMdpH7FTwzsfQajrz7sdwCswgT/FRGu9H+UtkAWPj78vp7Rk+bx8fe15MzWWNKCQFpy6RK8eujQHWlTLV2binGXg2aliOpptm8VYujlZ3HcAdUEVVFkoUH/vyOwHEe6iHs9y8XVlf4NQqGPn7GAOY+9Qqi6ClePkEuaONlGTjxsR24ZeoqnSpaCtEQjhMNkXQfLH1HZ+a+WwsK3vuD1Re+wvGY14fIK6hMOe+6yB0ftvy+nHRqnfUR2esyBkJKBAFkBR9hrXrIqC3Pm/o3vv/wat76OZT+upHXnnYlXt6Hbzjtx+UXb09mEppok7SojXpW2D+bM/4ARUx4j0KYbKUf6jGvEnSR6JkUsHmFjfQP+0jK1g0mQBLcM6c2J+7ZhzY/L6dils2p9POvJJbz75bd8vGQJCWnBdmMhuQAAIABJREFUpmmUR6Psu9NO7LdzN84/saMSjq5avoJ223dSpMqzi35k3Li7KInFcZPNtCrxc88do+jUPq4slgT94upOm/ch02bMplVlK8xchvNOOoIBlx7uNbds4YYV3bH/7rvnBrVsIqCm9j/pHalGCYX+HcX3tXiv6mTlNeBcW58kWhZhznNfcN2Iu2m13V7USNNBKZ0ObSnu0MRSubLPltyNx8PKBhL55nrCehp/ro7jD9qVyWPP9cqF8lJNLbVxEo7JewuXvrkPvFdKIm0MvI0QCl/qDfmC21poxtOy9KRlvxEF2qIV9T5f9TYqnqrQg1+qGKSRa/Ho3bs3K1eu5LXXXvsnx/PnL9PytoilCgJyWWwK+4ck0z6aUy7BiBRBensIy3ljEZDuZHIJ0u7Sazci0Yvsr6SEKmr7HFnA5KGs2pBBC5gEQj61HY64AWIhvAYkguYt20nI7iRCh29p0w/r12UwzQBmUMMUdq/QWFM1hCw8PtWAxgYp1Ze+N1J5KhZM5oZUe7dcEAsLq8cMug7lfq2wsYPn/0hMJG5lQtqO5x1MU1c94qXhq3RU29ykX1pmu5A3dbXVp6jgxX2VXnqym0bY0FQjG6lclvuRnSPlmqQ1oloIJLxwUfscexVfxa0l/vnv3qOUEWvZuKZFJ6PCtPRe90uzUASWjptJFdpcyMUW9hwKykOOKH3gxgwsWQ/XDruDNXUuiayPkspO1DU2qrGT7sLS01islKuIiAIZoTYtcCDVQDwCTmI9cSPHoKsv4fyTu6t7jqh24zZOwlT7BhRVuRmf2EpZ4uVXJr687t2mAEg1EWpSRsAnomrpRan6yRVbz4lqpIgceZ+3E44Ig9UzLuyEI53UJYNWbJ0gTYO8tuQ++vbty4oVK3j11Vf/NWBZliu79qhrNnw2Pl2atsi2OTpWvrBDRqHEQl4j4yb3lnUs1ThGdtyTdxuq/3oA3fHkRTKBpaw668hWNzIAQsV6dKz0bfdWqEJD+xbPvKUGVE0by2sUI/3cf/m3X5suvxyF4v5kvzY6KrgWdKiuRL94hTIEjqrHUhsqyAz65dwUfXChV6cahcIFSu+PXzvUglvo8ut9dzF/Y19B1TH2/xewfnGj8qBElbK5VrfQTOb/Y+48wKSozz/+2dnerheOdgiIYkGwgGLBrtGYRE1ssSsqCRprrLGLXRPF3jUaY40mMRo0ihq7RkVjQ6QfXL/tO7s783/ed2aOBdEYjc/zn+c5jrvbnZ35ze/t7/v9Csy0FWZBZ4Hatgh3PPIZs667E3+sBVOwHSsGlXyRkIwm6BX4depXaI0GVYVoj1waI+YjYpiYAysJWRmmTFyfIw/Zn10n1xKiSCCfJhFoUq1Wzjmuc8EvtLrC4mwQFsGSSdoq/GozkFJQniBCJeRtDrdEoC+sMn+DM+QBigUHITkkXIGKKSu0Qj5l2lHEZBf9+JhjjuGzzz7j+eef/3aCZQspgvocFrYhro/MEMsvZIHCFNKidcJqreRLqbR04+Rd1isHkUCYRvx2EJ9oB9eHUavlKhpHCGT5pbAsKVh3lwkb21o24tqEqAruRLW+wlB7WBYu7c5/uwqDdZvq5/BfnESVzVcJknt9/8Xp/uuXKozbasdXuIJucmHNDxDAlrDQGHnQ2gLAIUOvVoCs5VMKptc/KjP9pN+wpKdIsqWdtCmEDyHiiRrymbSjMn0yHuR3LJZiAbrObT5NtCFBOdePUc4goGq5VBc/2GkaN1y8r1Lymn3LqUkMVf1QSJtEGkPklOy9gDSgiWApFJ+Ldia+eNpwXMG47Du3vua5zlLu8ImWEwsm6D/lMiUpYkuZQ3DOPfJD1/rJ/hNuAHH7pSFADhGsTz/9lBdeeOG/fia61+28YIeJoymaz1Q8dr1+I4RhRPDZkdVNhQwdClmc34EwKooLgHQwi2D51cXxBEt82bKr0V1oEu0G14/zpER8q68RLEXkkt0vD9mjmtGPcF0eJbKy1AKKS6Kvq/pZiByqf/Zep9/1Pp11q7Yk8ruvE5bqlS6XpU/OVk4xL5smRWTp9BasqoBgJfocuDMhmvBIkr5NTLVmzLXaE6/+4zfZCnrzjtssciAKzy6bWl4QDrJcAQRDVXbFaRc+xN2P/I3h4ybQV/DRny7ik8JwuUJQcA107V3B8tCCXV41aXY2IgZWpp9YNEhtzE/HF/MZNqSRXx7+I2buM54EJmZvgXAiqQtvlrKUhdHdZaQRX0ixGVyUb5EzmaMTlSL2Uh5htV50lLfbvSBxvKe8fTaVckWFSCDYBATWwYQX2ZPZMwewVdZABGvBggU8++yz32Q1v/Qan22azh4VOGeVCqexVoys1M1lxFpcG114dZklPSFsHEVsf4CykdBpUaH5EV6jQYBZ98Gpq+SB34ob6AWgVQghWkv82st3sDU8ZKW1+1kiDc7rlKPKlnuoOCyU7u+//H3V5Xrn9CyhJ2jKDlTlvqk2Uk4u5x1OhOhe31d8jnc91QLuKYCvv76vP6+jEb7Vc3fe5HJgeekHl35AEWxVXwXhlXf6OPOCK+nMVOjKCMRCmERTGxlBmBEQVgl8JWEhgqVEE/IcvIlksRjSeeEgNQbDfs0EVoo5QgE/LYkit8w6im3HNWH19xMT/Di/QSk9QLCxXuEA5HwKIuPFV6KgDDQD7eE/io1ReDq5EQ8vyEMOl/yBQo+V8StArIOcLpkBoaDKdnbTWlOvlkpiKxEusVxHH300Cxcu5LnnnvtWC+wzJUMhQJ0SO/nlogMuhpEASroJAt8q/LtVEGJFjRFMX0KzQBqyeoLlPWx3fWUhPCs+mN35RoJVHZRXY+BV3et34J8VXedRo3par9qSqJsnQuUOAMr36tetJlie2fMk7z89jkHs6++Qa/ZiizWF6xueUt4ue05m48J+tQuDsiqnKJTg5NNv5G//eJlIfQumP8Lu+x6gzbh3/eFBGhqHkeovqgJWIFJVoF6h2b0IzSyViMQd9KVyXw/BujrisQj9S9/nBzuN5rZLjkXwsALitkntRMxlbT1Z8VBcQvSw+kbyRBziDOkO8xCc/JTUZdRYSx+ay0jpZv/EKxSbIXky6R7pzJl81rmM3pXLWSeWYHTLEBobG9VSecfhhx+uFuvFF1/8T09yrX/3FW0Rj1U8cR7FgGdYNMCTtwrssw/CVQCZkvRQd9rFF1S0HdUs7pPWdJdjjrzN6WBIS2rMVS0CyFi1EVb91xUqPVVVdPUl8+G4Ic5+dt9d5cc5hG9rP/TUPgdER7aGJ/zf9Lur9B1YZnca9auu41s9nf/0pq8SrMELq1ZAXz6ZWFDpDU2beeIuC6cYIiUmt+HFuQuZcfyJ1DW3sfk209j5R3szafMwHQXY9+eX09WVIpgYii2EF/qZX15rsQJCPRsKRSiZFuVsHn88SSgSI58SJKwlnDb9R5y+73Y0ytsHUhAVyh8DIfGV0qWsroADhFSAAvjsmJMZ0wcoCKp5bbuSKeeSm5GUK9LTCRNQHC1uL07D62+9y9LFC2mIxBjVWMvkdUcwtD5BPB5fLd1+5JFHqmB96xjr1iffsXP5Itl8HlNp5sPq4inHcMVSlFrRNJJab6hJ0D68mdHtwxje5nJDue6QItyqZvCo2dwHqawhDt+vbvvV0qIOvHNV62aVS+g+JFU3nkpem9/jYK5/10PUi/flCcegoFYLrStA3murax9rvYb/hWX6Ss3gbq61JV7WtFqDm37V5peslUWZTDFPNFynz6G3z6ShXggo4Prr7+Ppp5/mkMOOZNruO9E8DLpNp5Pkgiuf5K/P/JNgYiS2LYXisjbhSjLFIcBddQh5YUUom8IJovEaB4RGCpdRoeRcSm28wGPXnMeWI0OKhpWsjSqbZFHoAtzThHESHxFRgXYcys6ktoMjXtQ4KktQBcijq5M/91bgzfdW8uJbb9LV00l7WxtbTpjA5mOHMbLGidF0XE+YO8tlJ1MbDH73dPt+5z9p/+mJJzVh7g+GSNQ2kMpkHXdQUs1YJGJRaqXAumKp0omuM2I4m02ayC+P/gHtzU6nuGRs44phIEtRcsjGBH5JfEzlk5LYR/4VXGj5Kju+t7LKf1UTpmCel/F7JnoQA89ZbVsWwvBjeIU929ZZKznErAsdqSmMjBKQutke+Tkkvry43UKzKtDZ2TTRRDW7vVDn5pS26D8fLquJ+OZe4FX1JrGY+nv32uShycOT65RrlGuXexQh9u6j7N2De81fdQ2WPh830+LtZEtI/LJOzCAcsoOHk/xd/ZDSSgmzXCYYSFIRXAuXA1qaKZYuSiu5e9uwuNbhyiGQsSzZvHsfdSWfLhvANFopSfW7YtI6pJHerqWU8mkmbLi+Ctp7//qXUvwIDVJ/2sQOxAhF6yiWDexSFl8N2J+/zfY7T+LGWUcrjEIq60B833bPI0yesgk7b7Yuvko3df6K8l0X0jbhhCDxVhlJN27KBGCZ4FQuy/DO/Pm88vobNITjTGgdzrYbbsx2GzYo1ZS6uhmol0YFJXH/HxeIf3Dxa7bk6kPhuBK1STYwI3Q58aimYQ2/TTbTT8BvUy4WSSYSWKUKfT29bDh2GJedczRbbRRTnudYsIK/nKKQ6aeuQeZERThl44dVcCvi/lllQuozCoSu9LVIyfjru5vlpmUjap3BZzu0OIPCZlCumJqFC4YlhSL1pq8O+uV1ZatESPi/fBZmPqMiH4jEsEvOtJYv6McyZbPb+JTw4CucQ2kUzptEokL84KdoCr+UT7H4YuLOiKtVLCsHljCprO26lHZWEtVVf1fGSeEp1oyRgVkq6Hn9QQO/uK6rJWUs7ErJ4dpaiyAq//LqzvSgbDkFfhNbOkzUYoXJFm0lnpBHJAO+5UKBaK0zoS1Bf97vICXvfcQsPuvIYoZGYvviBHwmub6VRAJFmmuiXHP56cgc44cf9nDrbXfywcefM6R9PUp2hJ7OAWSsPNbYhFkxKXcvJhBOc/CBu3Pq9GlO4/Jjr/Hmq6+yy5TNmPnT7YiXikQkXR+NULYC5I0wWckuC8OJu30WdMI/533GPz/5iPmZHgqGzbStt2b8iOFsMTTOcAPCwpVYcJocJJchiyMOz/9csCZf8L79xksvE4nVUDErBP0h8rkM8WhIi8XlSp5sqs+xQpaPeE09lh0in87R1hSj1reMi888lh23HKGtPlLwK5cGCEp2p1QhHK7TrKHngIjTJsGmg7krxypCsWptWq1dhU3EUo4p5xXqHbqZRM8JtCq2bkQvnS2sjvliTjeibGzp+avOSAsHmGKtSzuI+5dyIa8wXoZg4X2jJiMnRvPOm85mSMYTFMwikVCYVCZNTcKZbtaiufTd5Yp6PZGQbJAyQXG7hffYFTARfBFMeQ5Cc6Qxrm0pWIv3OV4639EtTiZX18WSYrZjQUuWpe59Ml7zFYIltccSfsECEc8hKBY7TN6UsoZPQUYdwB0XI93np1wxKIZhhcRYR57Pgq4K6VyCeFu71qiK/R3aurTHjlty+Tk/GkRgWtQB1930IA8+/jfiDcNobFuHzoEiuUyZmniDflCquJyaYXFOvOBEEq2CavwwCctmVMDPjSfuS6sNQlBTtmy6ywWKsahm9jpLAmte4c0P3mPx0kVkMykaojG2WG8cm2+4PuPawwoH7vWDKI6hJZMX+kBc9krJfv+PLdbms+bbb0mu3girEYlG45QKGQJ2UZtVo1GbeCKsSDwloaMhSskKkk5XCFTSVPo/Yq8dJ3DbNTMcPl47R0wsgZklGkpo46ztF14p5/D6nsVlFDfTp00lVV0YVRlkTTK6WZ5qp12ZCF0WVk2mrAFMNxjPreH4ZLIFQiGhfnXE0bsWiSHlkHjJc+c8F1Tcra86JGli2TbFcoVoRGbanJarNY+iWSGsDODf7qhWMhKyST5Gay7SGmtUCKjGce5JvAJDM7tOhs4pozr/d/6nDF96hO0SIeEIFrIxaUUwIg6NkWDxW6bOlfmk+qpxsUAaBCjFQnzaBfsdcw6L+3wUi0mCzUMoDXTQlDAIlrq58arzmbxRFDMDDeLquY1Xz8xdwqxrbuHj+cupHzoay44StGsoCGdaTFzMNL5xrQxZfwR5q0hzJMwWza3M/OF4RgsURBaiNdAhcVNXJy/+ewGfLMzSsTJLPp9l1LAhTN1gA7Zet5XNhkCttLS5LWQp08SIWMoSI3tPYkG7WMEXqlXh+p8L1ja/W2q//PQzTm9OvkA44MdfzNHWnKQhabBs2WfKqCjgLL3pAiUrRqxuGMFoM+neTmp8fQRLK7n9hovYamINmb4+zbJUrAIBI6rFY0+nDrZvDdZ/ioS8BsvBhid5EL7Val9ehtLLXq55Hm/LysaWqWBHSAztFKkOojPZIvG4I+Sm9PX5BWjyq2to6ql+A3nI5Uta/JSPlj3e1d1PIpFQoEr5nWO5pSXYOWTjegVJr9Iv1+JZZEcQBBrDJK6mwzkKshF8Pp0t8w7tEHdFpeAWOYWvS8BdqgVysAzkvlF+Vg9DfPiy5AYDCiEgnTJyiGhqvCx1S7FogSilUgQzHOLNBfDzmeeyMh8iXDeaXCYDZi8xBthkdCNP3HWqupICiip/q6tNOP2SwEdL4bpb7uNPT80l2TAcv1FHtmiQtW0qdQnsUj+MaKRl20kUc70ki2Vm/HAXprZBpRM++aSD1z96g/n5ZfQaFkuzNhPGT2KnCZOY0h5nfAwFq0lKej3tEMoPugzSVRQoUglWkCKB3HOEqDY3/M8Fa7PLP7DffmGu0uKQyxMo5qkP2vx4t23ZdZfNGTfGaUv69IsiL73xL/7y99eZvyRNffMYrHIFO7NS4cB+utdUfnvx/urYyZdbznVcGbEwbmq+On8ntipiSzHXjWHcOohTaHS2S65gE4k4Pyvfljx0NxkmLmHUdQk1q+51EFQ5cmpwDHnAJaJxafT0Nq1FLGZockpcKrm+XM4hsZPPi4adjv81rWG1zfEsngqLyx75VR0V0qQrLpxwN0uzsNycNumualQhbzodG4GQxFLO/ZuFCtG4FFYdEgfFlXByIUg2tzYWplwRt7ZMKBzR83lCNFj9qBImT2jVYsmXtpaJiRJydxsj7Ky1gyQoLbh5JxEl3FZWkqzfz/PvVzjytFmkrAThmuFkO4SDOEFq2b857Zh9OPWobTXbpoThmOTTaZ0U9keSekaJZP86dymXXH0jy3tNorVD6VmeI9HWTqkuTpEskcljCTaGtRtkRLyeplwAozeNle0lX+zGjuaINUfZeecdWW9kM+MDKKxapOzwGMdUe8q9uQyV2t3grEjZX8EMiuIxCKnP9D24ghMv+qf97nP/IJqoI1IqE8hlaIr4mHn0Afx8vzFk0iCdJnKN/YI2e9sr3Hrfk9iBVoKhOG31DZSyXdRGMjz1yGlaAZcub8ssKi9wJBzVzavui7uLJFisrXGr5ZaTnpVilrhWmjd04wm1PRIwl6F3wNSNJRGaNOTX1AUUSVXyDUJWJxtP9msua2lsJfV6iWUkVknEJcEB6WyBhhon1uofMDUxIdcmVDyyUd1+UjpW6iSMI3BrtuJVSZbcTrq/j1Ej6jUPI25gx4oBWobUkk2X3WSDoUhFRRUsNHYpVqBrZR/DhtazeEk3jc0NJCKOq+aiHawmcAPZEvlsYTB5IQX9mkREFYxM7gh+XzgsMbHzGZ09OUpCrh2PO5MG7jV7lt97DmJRwgP9NAyp0yAk43h8eh0VK0/MMAWBHSQpE6ojX4pRCAZ47KUUv/jN9VjRVspScbVL1EYrtEQL3HzpKWw6FgK5LIlg0e3okZUSXJUglWBMM36LVkI2AKf/9m4WLk7T8X4fEX8TwZpG+sspGBWCyetCVDreIwTNOEZnlkazwEYjGth603a23yTMeMMRqFWHZDodzSVOryBvlMvSm+pTDyogKUDPyK+KS/73FmuH3/3bfv7xP+EPRlXLRApp4kaG6Qfvwcyjp+mGFXJmGQyV7qBH56zgkt/eSX8+hF9iqKzQnpqMHRrgj/eeTMIHn37awUUXXUko2kC2GMbySd+hpBUsrHKWSDjAiJFtrDOyleMO21WjLGlHCUg2TJbEJ7GBodX1199dxpwXXuGVN95hIJ1XKONAKMLEiROZtt0Udt1xnBJCi/Zd9EUnf3tqDq+++Tbd2TLheIJNNtmY46YfSGvCKepLBiltwt0PPMHDf5pDLNFMxbTYePwofjnjCAYKJlf+7noWLO2koamVctEchPbSLGdVzUwqJ4LNPvPYI6irMViyMsc5F15BvlgmlU0xrKWFc04+hTHt4hI7nQxys4/+6Rke/P2TWEYIyx9ixx2n8tPdt2bsCAcUR16WKqD0SH97+g3mvvwS7817VwvpsUQNbS2t7LDdNH6wyzTF1fAoXPsGKjw1Zy5/euYFOvrzNLYOpSDEXF4HiXagixaRWlCAmJXmuJ9sw87bbk6sKaIzY143gyQ2pOQq4NKlYp5guJ6eXIh8JMiDTy/ntItvJpAcQbkUZERrI0v+/SI/2mNzZs/an2YfBIv9+IWSVpIpUsyVKq0d1PE7aZWSrS8psSXAWTe9xqfPzyffWaZQMijVhiknsjCukdopGzPQO0Ag52dkKMFuG45mty1gmB+agXZZWBF8ZUCUoSeLlClc0H4i/rg6tJKmkVXSxJkY52pl6YLH/89dwe2uXWS/+PgTmhVSKtNyH8lQP784fFem77eNPrRMoUI84ldNc9eDS7n1/sdZ0tlLMFlDKTNAXVOAjUf6uO3as2kMw5vzVrDv4WcSrl+XAUkjBfyE/TkqxX4i/gpWxSCX8xFJRthy+w2ZfuBu7LZeHRFp3c8PEEnUkvMFuOnhl7jitsfpSkN9/TD6+zLKhSxlgJ4li6kZXs+PfjKV02bsxjoBiFlwzTUPMvueR7Cb16ff8hOOWDzz2EWsK8X6TJraRJLuIuyw/6l0Z2MUc0GCZpaZB+/MMcfszGddFj84+Ciy0TZNQYcrFoWlnbQMHUkhLwJjkmxpxixkiFjdbDbCx5/uvVgFZ96iPEecPIuOvqLyE9vpAQ7ecRdmzzpALZpIvwxG3nDPI1x58YMMH7UFHWaZ8es2MOeWGTT4pMPawPQFePNzOPvy+3n1rfcJxGWANE8kHtG16VuyHF/ZZurE8fzy6H3Yfas6wjIh7xekque55LaHyIRbCTe2UMn1Us6naUwmVLH0dxdpGLEevSv6GBotcNQu63Dh6T9ToRXPQJRnsVQgGZb6WoaQmEUlRIiSsh1ld/ntr3P7g0/hM1pI2i1EfGVM6zMuOOdgfrL9aATWM5DpwydIrUXhrZVaptPuqb20YiklFvXDFe/m+Ocnfaz8cAmF7gz9vWmK3csgUICmCE2TNqTGsNh5o43YYaNWJrY5s3yyFwX0ToQrMMhH7LVOSvzkujv63UnuqIGqDtirMmr/c8GacvG/7defnUso0YyvbFLMdBAJ9DL90J047ogdNACtceOSR/7azTU3PcDnC5cTHtZCOB5Tdvu+ZR8w42dbcvKMg6gPGbz+YQ8HzrialG8IvmSbNl8WU59DfiWRkJ+G+lYsXxMrli+HZIntt16PK37xMyY0+Qgrt2yAO//0Etfc9xTLCwnK4UbKBchn88SDIlhhhba2/UXKRhc/22VzrpzxE5pDsHwpHHDsWXxuNbNSqL+sNNdediKHbl2L4QrWS/OW8bOTr6OnWKfk5KRWct9VM9hqqzreX26x1/QTyMRHgRVVavJSX4qo5SefL1L2xwjXxCjl+gkUO5i2YS333nKhghV93gN7Tb+C5X2m+nwx02SdMpx61CEccEC71n+kgPnbux/jnhtfhdAoBvx+ttxiJH++fA+apMDi8/Pav5Zzw2Mf8dAz75JobKMSsBnId0FmQP3y2pahhLIVuhZ9zLQtx3DOCQezxaioxl6//f0/ufbBZ+mLCU2L9AMNELEylFI92tFZrsRoaB5F7/JuknYfpxywBb+e+WPFn5ABQB3MLBUIB32a2Q2FJCnjp2wIY5nTvHrR7H9w76PP4g82Yw6IJKbZdJM6Zp13BJuPjhInpVlFZDKinNA4okduTYYdY45F/nhZPy8t7uDWd7vJRoYSL/qw00XMbF6tvdnXAT3L8I9oYdr4Mfxiz62ZPBIEVFnsT56SxkcxtUffvvPmewOT2f7S1+0Xnp5LINSM3xciKNon38m6oyKst04ji+f/25n9oIH+rI/OdBkjEceXCJDJDpAwfPQtfp8/3nw2O04Zoy7ZP15fxC/OuZMus55AzRDy+QHahkD70AS9KxazfFkXtiEYFn4q+RTRiMmVJ+3PoXtNVJCa5d1Fjj39Gv7+1mfE2tZnQFBBrSKbbTaBRCjE+x98SK5gEIxFyKQX0xCv8MCsM9hm4+FIs8HRp97FQ68twGhsI5vtZu/dNufGM/YgVKwQD/u57u45XHLPCxT9rYR8UdqiZeY+NIN4BN5aUODA43/NQKhNMQKN3h62HD+OhFWmYpr4Y0kqgqprZ6HUyzZbbMCMGQcRDMPiFOx06KV0ZgyCtTWECkX8ixay1XpjuH728dS3OdADN/z+Ke6e/TKR5Bg6M2l23mkjfn/uzrSGHFL0y298nKvvf4PefEIJBkqVDKPHNTNkeCtLVnTS09lHRGKbQppSpZsTjvwpZx+1qyY8bnnofS688Q90B4TAzyJgdbH9pLEUupcRkYxvqI5wKElqZTcxX4FD953Gj/eaqgrSQyGrlItaPLVtx4KWyj7KgZjG2eK+nXHxEzz6zKsYNQ2QTGL2ruCXB+7JiQdPpi0IxUwGy85r54ptR/ErqJBTWP5CuiJWwJ8/mMdLn3wOvkaItxL1xQlLq1OpQsUqk051Q08HpLrYYctJnHvA5mwYd7J9wm1WJkdQaxtuuWa1OOub//C9CdZulz9nP/PX5zGMVkKBempq6sgMrMTMd1BOr2CddUZg5opUrASWESddqZC3TYgKFnoTcYp2AAAgAElEQVQRlncyab0hPHLbmQxJOkb38TnzOOOyhxigmYFKkNr6GFdddhhbrecEyC/O7eD+Pz7L51/0EAvXkO1awDH7TOGck/ci7IM5L3zC6ZfeTcaqJUOYSNTPwfvtzPRDN1A34NGnl3H/g8/w+dJOgokA2e4vOPPAPTjhsD01JnzgqX9z3IWzadpgIlkzQ3O0yN/uOJOmkJPkOOak63j2wxS+eBvpri4O3Xsavzt9K/3bm5+mOeRXZ7Ki0oDfiDAs4ud3553OJqPcqZWgg/1fJ5PrgsCUSjNsZJJU0WZp2scuR15CdyVJIFFLubebYZJqz/Wz//57cvwpW6tg3f7wS/z2nIdoX38bFnUvZ9ft1uOeC/dQ8gZxcY488RqefKWbmpZ1yfV2sfWUDZkxY08mjIPPVsLVV97Lm3NfIx6L0tmzmM02HMlN553CxuOHcssf3+XUy26hkGwn2djAxBFxrj7/5zSLm+92KEgG08pAMirXP0D7qFp1VcVVE6tnFnNEpUDoDlGKYJX8Me0MX2EKTuJ9PPvavwnU1VE0sjLUx60XnMMPN63VOF1Hb2TWy80AyvclJrw0r4tnP1nMvzN5+iSjI90vdS3Qk1Hsk3ikhoAvQDqXxRJkp4hBfvF8Nm+u5cTdprDTOlAv1LY6YiC5dAmaot8Jl/B7E6xdzn/QnvviO4RDozCLCfyhWg1W43GpQOXp7lhCU0MzPiPBQDaPFbQJ1UpLSb/ShrZH45x1zM85YI+RmuKULNRf/vEBJ134e9L+FgpGjNrGCPfefrgSuWm6HDjvd6/x9F9fIUYtpb5l7LTlEG69/hiNVWbf8RLX3v4sdriF3v4+Jk4YwewrD2NMqyO4aRtO/82fePSpl4k3N2tx8tDtJzJ71uGaJVw8AFsfcAa5cBJ/NEy+ZzGP3DKLKRskWLoIDjv2bBbm6/GFk5RSS3j41ovZYbyDdvbm/DQHzTyLpdkYNXVDMHpX8qd7L2PSGCc+ljhcDq/pWAbqJD4ZKJoszhnscOgl9PpanB7IdJqhUksb6CQYMDn/8rPYZKsEdz72Htef+wfqW6XFJ80UYZ68dj+19u8t6OfwE2axMNtMINSA1buIK86byb57thByZ5BefaeDZ554lv5UmpohjfitNCcf+BPahzZx04Ovcc41v6dYN5pIIs64JoOH7phOs0yAV7U2haTg6pYlxP3TgVu3plcys0RUCt2ODtuP6ZOeGpjfCzNPv5G3P+4gmoxqqWXLiWO55dpTaYw47xAMEGl9WpDq4x8ffsgXaZOPO7N80V+maNdCzVDCiVad6C3kuyGdglKAWLxOCTEyZkFnpQJBmyajSLKrg2Onbsb+m0Zok1qh1uwzzrSsgIZ+B8DP702wfnzpQ/acOa/j8w+nIFX0cBOFYoFAsIxdTlMbDes0ZrFgYQT82qDRX+jEsruoq41w+iFHcuw+6xCU4r2MS/uCvPLeEg498Xf0VhrJVQK0Dq3j0T9Mp1mg/ty0+OGnPsJrcz9gSKiJoNnHlpvXc931M6WcwmWz53LrH16jZNXS2pRkvVFR7vjdPtouZZo54pF6LrzuBZ587n06UkXsfA97Tx7D7Eumk4g7ccDPT/89T//zLfz1jVRS3fz6F4fyywM34+/PdXLWBb8jFRhGsWSy4aggf7vvl8RzUKPMkmkOOOF8Fqfi1LS00xqyOev4oxnXJtq9TKw+oN0WFPupCVqsN6SRaBRKhskX2RBTD7iQnnKj0qFKHj/ctYS2mJ/ulYvZfNokzrjiMJ546hP+eMfLDHRliUVMNh1fxxM3H61r88K8bg45/mLKyY3J9ucZEc1z/w2nsdm6sGjRYka2j9SMmowuSXthrwhECdpDzj67+o4Xueq+v5NLjibd08vUyWM5c+ZPqDEqFPP9GMEQoXCAcibD+NHNNERdvHUd8XGUhjTmSm1LGoj98kA0P2hoDeqtz+H4My5jYXdRk12JYicnHL0/Rxy6nb69oyvHohVL+HDRIt5YuIQlRpD5RZseWY+mEUSTQ7FNP8WuHHYmTTAkJZAEwXKQ/r4sOfw6r1WKBbEKKZrjAVj6GSfsuB2HTIrp3FZE0qWG4MqJif1upArfm2D97Oon7b/85UUq1hAqvnqi8VYyGaG0SUFxQJGVJOuibKUhadssUqj0MWXb8Uw/5AC2Wz+hLowkOXxWTkPK9+b385MjLyYXGEqkvhXbzrP/3lNoqjdIpQZYtKyPvz73AY3xoQS7UjRE8ux/4GYceuQumtm6+MYXuP2+d4glhpPvX86UjWp46LYjqQv0qxYt0sCZl/2Fex55hWjLSGwzw6RWuO2aU2ltcsYNbnj8Iy6efTvFYFRHXzYZPZzZVx3F7Gte4rG/voAvOYZsppOZh0zmnOlTFXtBjrkfdHPYaVezuDwUf6yVytLPaWlrJBk0FUE32lhH2cqTz6xkypih3H3uKTTVyjBtnk8GLKYddi1dlSEC3wS1tRidCxleEyAz0I3pK3LEKUezbGWK5554DzNVwih1svWEFh66ebp+/qtfWPzkyDPw102kkMlRk5rPvdecxA+3bsUnzJY+Kbv6GeipkGwMIysilq6mJO1NAS66YQ6zH3uVUvME+nrTkFnKOqMbsQsrwDYp+/3Yho9KIcuBe2zLhTN+hFHIE4lIfU+Kw4pc4fyvYsr4IPiVdEcFa85baU7+zZX0miF85QLrJIpcddHJTN60TWtq2d5+urr6+HxRF8vLYZKbbcKzC4vMXdlFR7GInctCfy/NRoBxjbWsN3wIQxubsIo+5n26iA+XdTIQDGBKodhfIlQpwMpFnLTHLhy8SVKfU1SQsHxSq5SqpwjWt4eo/t4Ea9dzH7VfeOktYrHRCgEt2OXSeDt+/SbWXaeZTPdihtTWUc5IXcNgwiYbMH6jdtraYUjcKfL2rSwyulX0lclAyeCdT/vZ+6jLCdavx4AIZKAMhS+gPEA4GqZkx8mWmwkRpybdzfiREa68+hjGrFuvD++CG57h9pv+SVP7JNJdX3DIjydy5dk7kmQlvZluIon1uePBTzjnivvx1baRiNg0mkuZ+5fLdYlFic15P8VJF17F4r48tQ2tDHSs4KH7ruKc029l/oIOaoaMJ59Zwh1XHcp2G9QyQgDFywZPv9PBMefdznL/aCqVGMlEmPTyBfj9BSxfCV88gpXrh2KKvXedykPnHUSgAgWri3mdJnv96i46jdHY/WWIR6mx+0lYGTLpFBkzQ8v6Ixk6chzvPPwareuOp5JayLaT2rj5ikM0ovmoG3b+6SkQ24BQIMAoVnLNGQex57ZDxKekmCsQjtWDHUPg4iQhoF1XvV3U1DVz1R0vc87Nf8ZsnoQdiBD256nkluO3+oknQvTJ5s6KTS9xzslH8+u9JxKpmAT8IcxKmVK5SDwsbV9OQ1S5YBKIODBo6Qo89fIKfn3BtWR9SSqFFAfvNoFrzj1YUwhOGdgZteqTTqk4zF0Oj76V5/lPP6MUsGmu9TM8YbDNmDambVDP8IiT6ZNjfhf85fWVPP/RJ3QEbELNddjlHOaKZRy76/bst2kTLdKupMa1iFnJkfQn3fn1b56wqH7l9ydYF75gz5nzEuHoEC1gilUqZZdxymmHcOiP2hUHUDSipxe0paYa8FCu0oKYkVFMwjwJXnx/BQcffyPF0DDypsHwYU0s/fSfxCMVWoYMZWVvmVyxhWgsxsTGCr85+adMnZyg307j9yW55LYnufXuedTVjqLY38m+u47jyrN2oTE0QLqYpmKM4I4HPubSG56AZBPFbA8ThsLDd55Nay264YSLcb+Z1/DqR8u1BlMTrWH9sRvwyQefki9UCITqGT0iyhP3HES9VaLeKFIp+HjjizL7/epqllojIdpExF+m0LWIQFAY4fMK+GlKd2mqm122mchfLjlSNxPBFB8PlJi8/5Wk/euCldBq9D47bMzfHr6HoUNaWdq5glJNFII1WAMxYoafhNHPhsODPH7n8fRm4ZNe2H/GRaR6ktS0tTG8vIzfnnUwu0yuB0PuSnAZBIckQUb6ZyNuM7ErWBdc9wyz7n2OyJhppAayJGoMcn1fQKmHUNhHweu9osTxP9+LSw6fRricJxhwJhDyEl97gqVDmobiSvqiARWue578hBPPvpTG9o1I9S7hwdmnsNX6rTQLK43AWwjiURAWWvDqp/DA395lRZ8AU5ZZv30Iu0wdy5QJ0ChFZKBJXDvpWq9AKQSdNry+FB5/92Ne/fgDIpEQ5d4eDtpmKkfvtJ72AYrLGzQkgyqDjzKU//8w3b7zxW/Zz86ZSzjarOg14UiZQmYBZ55+IEfsMVEFK4aNdKFJwDuIriTtM4btDIDYJaI+GY60yFHHC/NEsGZTCo4EvzRWphhWJ+nqAZYsWEx9+yakKsOwzSy3nncwP97e0bplMuQJc/bVd/P4X5dRKNZo9/UOW4zgD9cdjEyRil40iXPR717j1t//g0hjK5FQmbF1Oe676SSCFYtkjcMyefcT73DOlXcQrm+nkLcZ0jqC7mWdBAyDYqHE/ntvw6zTplCLSY0tDz/I6wtK/PT4K1laGQbRBuhZxIabjGVEc5h0phcjEtEZImndnrr+KGYdsSsRLXyu5POczQ6H3UQnY7ALUhivcPGpB5Fb8QVXX30tDW1DyYYjpHpyhCIjNG1s9i1i640aeez2GapI//l5mZ8ecw52YiOdCUv0f8r9vzuVnTZtIGgMYBsRsmYFvx0TVDpdEVm7WL6AbUW46Y+vctm9c+gOtWMJDWlmKVtsMoqGuMRNJmnTJBAOYRVz/GDqxpz4s6n4ijLwGXYRbKWQ6rQDlQQSzPIRkLY0H0h57tYHX+PWB56gM2ew4ZgWnrr9V4TNlLazBqIhVWif5OGRlxfxj7c+JF8wGNfWzvZjxrDl2BDrDQHRLXL4pSdQ+qtkerISRhYyF4SVwIc5KV9YzHnueczeXnbdaCP23no8jdLhJAkM1WYO+tWaw9L/je363izW9hd/aL8w5zlCsQZKpqRZC+Qzn3DuaT/jqB9OI84AccUakLGSsIMqKofApUkV3YhQsIuEfYIzaJChjuc/XMkhM2+gHByOYcSIB8pccf7h5AZSnHvhJYSS7WR8ozDzKc6cvh3H7T8U8fBtUtjEuPSW+7nroQ8IR9dRAoEtJgznnusOwi4WMM0ytckEF1zzDvc/PpdcpUJNvMLmo+M8cMtMTUnFon4687A8DXsefCq+xAhW9hQIhRP4KxVCAo9WznHtZaex25YC+QhxrUuFeHN+nv1nXs7CSjNGOMHIeh9XX3AUk9cHaeKWzSx9ndKC1RKFuBR3JO1uLWNh1mKPY+5iRWk4pbxAaxW599qjmDgW9t/vApb1pjGah9HfnScsI+3FIqX0CnaaPJyHrz9MBeTFD3vZ96iziA6dSv/Kfpr9Azx252/0HD1d3TQ1N2nyQsJgeRR9loPQK8mLShHuffJdzr/pMToqDUhxartJ7cw684es0+wkPMQrEZDbcgZako43Ir2a5bKlWPn6aN3hEplktkplQtG4ClZnVjo7nubhp15kcccAZ54ynZN+NI7mpDy5OF3AnxfmefLN9/loaaem3XfddDOmjBzKzqNgpCAKK22oYKsJVoXk+CX3L1pVsi9izUMKbSZlCW/MPtMHo6NojUxhL+VL8vrSWCtd1d9Bsr43wdrmonn2y39/nkCsjrKZJR7KYaY/4bxf78tRP55GLQNE5U6kil6SXeUCh4hgSdenEVVU3JBRUEDgNDU8P6+bnx9/PVZwKJV0gdraEG89M0PjnxPPeoQn57yJHV1fm/fGjSpz0xUzmDBM1neAMDFuffDP/Po39zBsvW3p6csxbnQr119+LOOGOg+934Qzz32Wp194m3A8TLZ/IfvtOpEbLz1c25pkQDNVCpAz4PCTbuO1j7vIlOKK41GfiGhCZMLYodx9q0POLVY5KQN/pRBvzy+w3/GXsrTSiBGJEil28MidFzBpndUBZ7S/USy4lPMCkPN1Mb8vwx5H3cbydCvYCfzBIrdeeDg7T44xZ85ijj/jIqym4VihRg1AbFO6k7NsN7GNP16zPwkD3l+U5tCZF2u6HaOG4rKPueKiE/nZXiNJhJ0Ewt/mfMBTjz1Db/+AptvNbCdXnjyDDccN58rbX2DWzY8RHD6BVC7LVus1c/f1B9Hkdv6vmsVy7sdD7ZWufklqqJtftpQppnruZMB0jMrZVzzMrfc/QeOoDfjDnWcxqbZCLFBmIWH+8PoHPPTKB/QWDSZsOIHJ49dl97F+hoDGRkLd4zezjoSLEEu6WRZQJMsSDAupSgfI+oOkDaWscyCggXpJjslLJTyUTSCC5dVu/l8K1qx/qWCFIvVYZoFEIE8pPZ/zTt2Po/eZRoI+xb5xrJXb7ik3IgAeioYkPWjSyV1QRoo0Uf7xfh8Hz/wdlWALsWAYX7GbJx44nfY2mPtyB788fRZmdH0l2rYyC5g5fS/OPHIr7bqQT3jxjQ847vTZ5GikGKghnR5gr92ncPRhP1bt/Mhjr/DXp98ka9oka8J0Lv+Q8044iJkHTSVUzik9J/5a1XjXPfA+F1z3IP7kCExLCA4MuhfP44QjfsKZJ+yke0eeUVIQ+ktB3l5gsv/xl7DUbsIXDtMQ7OPckw6nvcFQHuOamiaKeZOQZWGmhdE4yRZbRjH9/SwYGGCPw25iWa90i9eTDBWZffY+7LLVcE1NH33Knfz9vUUUA3VUzBiJRFK7VyavV8dfbzyQiFnBDvk57eJ7ufmP/6J51CZaIN5o/eEcdtjubLNtPW++m+emG27jwzffp21IKwsWzGPzTUbz6A2XM7QlzBW3zuWSWx5aJVjjmjhz5kHEzX58tollSUtYVDOBVHI01husO07an1Z1wRe8OTB3oKtYrFAUQKAQHHfWLTz48F858owLOPGoSaqU5i1fwB9ffIv3P19JbdMopk2ayg7rNTKuBpp8LnumSoQSOulXCHE9pYgs6IEyY+5irCvsl58UPp2ZkimFYNmmRrDbBatOgjEB0hct7c3K/X8UrGmXv2bP/ftcYpEm7IJJwl+mnFrA+acewFH7TlZrZUhMIZjsIliK3lnBMqRHwMDwmr9CRWyfnwECPPduP4ccfy12sInaeIxkIM1d153I+iMgZ8GB02fxSVeEoq+WTG8nTbUW911+MtttGKU0IFi8fi67+U9cd9+fiQ9bj1S+jF1IM2Zsu7Y0LVqylIodxec3yAysYMzwBLNnncTW69cg7arFdC/hRAsFO8grH8PhJ15JVymu6FNxGWXILuSmy09ml62GqVslGjGplEQB3lhQZr8TZrHYboRYHHv5+4wZ20Cw2EMpn8EfblDEobDlJ1Sy2WHL7TnttN2J16dZmk3xw8Nms7izhmCkgZjVy52XHMQuU9p1E73+kc3JV93Be/MWgb+B+rZh9KVSTBybYO7NBxAq5AhGYvz+iTc47vz7sWPtRCMx+jsW0Di6ntrGGjq6eylJU7QVoD4aoD+1iGsvOo0DdxitLupND77Dpbc9QpfdiC8Rx176HhtvOJJy/0rFLM4WDGLROqxsgagvwy+P2JX9frobsZjDiilHMV8mFgkgcAfSiWHZ0nnhFOYPOPZCPlzYxaWzr2fIaHjuxX/xyecfMJAusOG6G7L9xC2ZMMRgpDRFKzGhUIqUKAcEMlqxgUVUNOmgBBRuPBe3LZRbS0EonBnAKqh2HftwLtAxvUWjgmlXiBmK2/Stj+/NFZx22XP23GdeIBoegp2zSUiX/8ASzjvl5xx1wMbE5T69+RW3iCj49CXd/j6iAkMlNlv8Ir+hwes//pXi4BOuwg7UUUj3MXZ4iEfu+A3tTU4D5s0PzuHGP7zE8k6bSOsYyv3d/HLPyVx+8nbapS3NoE/8cwnnXn8vn/ZUiDaPEOAHUt3dCnRSV1dLrpAnk+6hsT7MsYfsxWF7T2BYSKxPxkFBMRKUylGWFeDXl8/lkefeJhCO4Ld72WL9Rm67agZD3DyvJBEiSrIV4NUFFvv+6lI6xHmJxknU2uQHFhEzChTyJqWSxAG1GAWbGsti0+GN3Hnj4TQ0FlmY6eSHP7+Ojp4k0VgLRn4pD1x5MLtsuT7ZAlQicPVDC7n+rsdJ95YJ1DRQtnxMHF/H3Nn7kCxndUbs359nuPL3b/O3Vz4nmGigJ9OHFSxS7OxQYa8fPgpz5QDl1Ep23Hocl531c9pjIFn0e596g0vv/gspGqBlKIFCN8HSAIFSDuGa7u+vUNfUzkBPmjq7i1/uM44zjt9/NcGSoWLpuTSLJfw+W6GYJcbqKcLPjj6DeOso9jzgcHrLFf7y6lzGDm/jB+M3YOexYQVs0f2gKC8mtr+ibVpSHZN2WV+5Qrgs4KCOgGTdEZIaHf/w4MxkuM2m7CuTzqeIBIKqxPx+KZhGyGPTp7PpQWqVNOH/YVZw+wsetl/4+/PEQ834ChVtqhVQkPNOPZrD9p9CjcSU3iiqKA2xyMqKIoIlGzLkSItrmnM2zH2ngyOOvxQ7kMS28jTXGdx7829YZ0StusXy8kNPuppn5v4bjEYa6xuI9i3gnmsuYMct21RjpQx49SObU2ddxyeLu4hEE9qXFw361T1Pda9k3Ebrsc+eOzDz4ElaDigMpGmRViy/QSVn4Y/WaCB892NLOf2iawlGY9jlbo7YfzcuPvUnTprc9SiClTJWOcDrn2X42czzWVaRScwkoWARc/GnxIe3KMZoPusnUtNCIWWSsIpMHdPKH++ZTtBfZn7XUvY64Hx6BmLU1rVQGljKXVcex+QJ69DQ0Kiu6Wf9cM6sR3n9jfdI5y3Khp/JE0fwtxuOpkHjDdlfQW0dOv+aOTzzj5fJWxbhOuEQK2KEYhT7BnRacr89d+XEX+zC+m3gzzrDmb+9Zy5nXnsn5dhQCMepqQuRWr6QRCJGMBCnrytH86gN6OroJl5aya9/vinnnnSQtmVlxVJJV4YkZ2TIs1QhEBQQGYtKwNA5tgOOOol1NtoUf6KeYjjGlN13ZIPhMA5olbETuUnRxME8tpWiEouTdStcQcL6nJQQwzVH0hwvTQE1msBwx6kloSFeUUAQuZxnZFsOOpcwmuSo0E+JKBHhGnGwVlS43DHyb/z9e2R0PPPBV+yFC74g3dNHImBglGRw0WCHbbZgrx9M1fyE1q6qNqH4xOIBK8KtsGULe5/bsJkrlHhv3uc8+9I7vP3+x4RjNUzadGO2nzaFDdaVqgXkSvDMsy/y/EuvE4o1k+5PURf2MXWzTdhx261obhYYE2cUf+lKm5dff4dXX3+DlSu7MMsl6urqmDBxU7bcYiJbb1zvUSo5GN8ue7sHmiIuxb8+6OSZZ+fyyWefMrSthZ2234rJMucT92ZNyypkMhT39ocLeOb51/hk8UqMYFTh1kSx6PNVXHip9/jVbQnYJSaMG8reP96RlqYg8z79lMeefIElS7oIBEIEfGWOPPgnbDFxvD5qCRHEGr/2r6U8/tiTmKUKuYrJZpM2YPetJzKuvU3XWTD8csI+GoC5Ly7g7Xf/xbwPPyBfKBBL1jBqRDvbTd2G7bYeiXAHeIOOXV0ZXnlnHv988z2W92cIhuP4fR70gbP5BDtQtaBtELLzHPTDrZg4XgRf4M8kn2QR0BksgXYT1CrDTcVDZ2+KeR99ykA2x4iR67DOeiN0YWTdRWCkHuXggsqCyUShrZxZDnynE1up21alqGW4Un4Ur0Hfq3Gdy28lk+TuNPmavl5F7kufhOy97yJYPkdg/9coTcsdhGmVeg8iyixaRMJOfcCbC5P/y5eQGhiiUeRLCbwMTEtgOSAkploXTgZ7ApraVR0ccEjXBPchFkE72OXRZYtOTaXowp3GBVDV/RzBoJArE8wJBVYRJSbjRbaTMhbMTQ9fY5BoYS2AE+LhaZBcKCn+YCIeV4snv8yZZYywjWkViRiS8HcefkYuyJLGCSfAli+FKnSITVbBZQt4Zc4imXCG6NamLzPpIolkWDPDuaJJMurEMtIXV1cfV3KBWEQmi1Yl4aRzQSyGtxYlobfJWwRDDrOhJBPj0uMnaLH5igqCcDx5R++AIxDJpFP0dXMQq43oe5Y615+mqc4ZbpetIBusGsNcapsCeONtvkKhoAhRUvcSxCt3+6y57wd/rkYTXvNFcl0uuJruK2cI0TNbLsKxkFu4WOyaMxt8nSvFMmLwHQ5bGHK+D8Faadq2g2DrbHZHNCyKZonUQIb6ZqeLzts0miGVsFPpfCTf7MFHC7NERQFmfD4/vqCDIisa2mP2EWHRz1D32sK0yvgMQcl1NpFuThnJMcuEFXxTRjQKeuOCXisug2pV0eqCoCRgMjKc6u2ctSxwNR2PEkhWMYUIhobglyvQstyPIaOATnPOWmTUuc4qkgR5kVxzXoRWrjka1uJzSbHphUDQPwh8o4JVKKqwqlJ3lm4QfkFqPoIfqL8PGMocqffqwIEMguDIdYlgmQX5u0VdwtCJ3GoQXm8910RmWlPAvOetuKAuOq9HY1O9lCJIahPWQPr1SPm+bl9/Y8HStXWZAwbBhcRDCOoe8q59bfvvuxSyvjfBKtu2EuTYVlmBOiOBAH4xB6oIBLzRacn0KEZVYyj4i7PYZVtw7aoGEgSCTKZ7LR+W4rL7VdPKh0g3jSxeICCdAxXMsqVFWAE+EcdekGe1NCZf4l4qKueq+WnBNRToGW24XtWM7cSAX3EIUq2M8gu8mBRBBYxS/i+H9MYJFao0nlYsWwuagi3o9zl0r8ViWSHMvnR4n1dFP1RtsdK5PCEB3Az7KZtC6GcrrNyaFi0vmPjC3aT1JM+lcT7Ng3KrhjrzBKb6emTlBV5NcQbVsggAjtynjT8gOImrXl29TN65xOpLh4W836OyUYVYqeg5qq2X93uP6kZxTL6KSMz92G8iWHKJMvyvKlOFy3uzgLAJfJ6zdnIo0r/HQCl7UMYtvnWF2ND98OocKeoAACAASURBVL1YLNsUeA+5Ia/kroHTKo4jrSt4JKerHJZB2EeFKqsgfKu6wcUd1CfoVsRlRTyfRguBMu+gW8f9DHG3XPJm9bNcPSuWwczjE6FVyFcHLEE8a8Mv+Oc+CsUiERmYW5Nrp+pnocL0B2TTftllEHDLnAz1RaMu4MiXZUhhCr9CcOV+i9L2Y1QUcVcgoANVBBAegq3EhaGAbAmXY8xdmjUtiHx6lcwOCpgHAqrWS0B3dLoXFVpBHdJYQ7rW17h8uXS5/rX93n1COjSodUgBK61maRGCA59vkIzNO7UInBweGcR3dQWds4n4eHStcrWD/hFlFSyPMFwygRJXlfANIvTK6Ou3T7h/f4JVNsWxdiFcXRUs2krA/AdZ16raRrwszeDwjiNiomHl8Ch1bcFIF7B94Q+WQEkIilRg5Uk79JWWZZMqWMSE1kVnwUXwxCVzH6P87MHLDqpep+HGeZFDs1BNA7SmaHgCVRQ4Nhf/XeIDvwvFLDjphs+JrcQpFFRchwfL2ajC+r6mCzhISSQfViWva9Jt5nI5Yi6xghe/SIwim1KuQdZHrkmslkBNO20PEvDLqNEqhhbPulRfh9SsFAhU2MurDrEmch1qVYyANrF6h6f1q1/vrebga1zeZSWVcAVNrt0jva5+b1EIJoQV8WuO/2SxhKDbESxFn6xijtNUlNLyOIMszlL79SfB8JI4X/arWKz/j4Jl2XaxaFGWYmDQcR1k/wsisnpMykflFbKqNpLAK0sbpSgal5/YW195WPKlk9OeupQ2FukRk4UU90chaIWbytFG3gMWl9R5ni4riWZIxLV0NKgUoWUD+sQyqnGV3331k1WygLXQ/Ii1ko0dDkZcuGaRJteyVQdY7kYfNIIqfqvkSWk3XfYSgaOWzSYuVTW7yWDc8h/cJu8uNN4xTYX0jscEG1Cw3Z2gTFNKVXpOFeBX7itxdVbZK1nnNY9qIvJqutA1Ldggybl7D3LfkjWsqfGGPtb+DP6TYLkzyiowq8DXVEW7IuSInBzevpJOIMcddLHX/z/OY2VsW8VGMk+SXBDF6WUHxWuLK9GACJek19y8sy6uQdnn18Kh1PW0yK4Qz85gpyQV1PsVVF8F+ZdmLzetpu0rlr5e4jntyxQFVHFiGifqsKgUck68J6iZ8l7xiUSKJEniE4Jpv8Np9TWCJRtC2UlcC6WcUC4dploqSaF7Wtpl6xDXSOOLL+Gtr13n6+ZeLR4UXfTl33l48PLdy7aJAMrPHv2QxjlVzIKqYqppfjzKWAWoWCU0ItReytijAxqkEKre8zp/77GxyLqXBgmt1xQNtaZ+/2DSQtZNhK+aBPu7uoLeisoI7ao8vKOWJZ4W8fEEy7FY7v5UwZL96BG8fq3h/Mo/fm+dF2ff9qL97vvvac1GQf4ti5BRYeIGYznhyB2d+oQN+b4+orWCLwClbJ6gMKbbBnkD7v/zJ7z25tt0dvfqJk/EpRBYoqU2xIWnHU3U7wKAyOLpg3XcNweA2HUASk6XtiyppKjrJUVdsSmXihpAVwfRqwfhzrRr9SEaXpWZWLg1LJYIVnW8ZZVEAGTzrEmE7ATvzuE9/lWfs8pNkttZPcEhG9p7ryfEyn+1Jmu4KirPt676v3ykS4QmqXQ5h3ce7T7QvPQa3QbV59JYznJS5wqP67xfmmyVLkgE0gO4+A9dCyJIXpJClZgbe62ZIVxz53r37ym2wfuveqEXTcnksXgq4iH53TUSdhnpYpI9khaqtRCaKZXuurjwdKWzJJNRikWX3skQrP4vm265fm8vrJlsqX42//M61o/P/Yv91N/nULYDJGvrlJm+mBtgo9FtXHLG8Wy5QUSbYwMCZC6TbLIR5AaMIKkyfNgJZ8+6i5def5NEXT3xZIJ0fxchK88WG7Tz4E1nKLKSEi+7D7wsnE8iULJQ7lr88ZHnqE3GWbl8KSOHtfLDXbcdjKSqDZKcRgNyzbdYGsTKs1DN+g2YHUXovPSxbM7gGkIx+NxXo/38smCt2h/f3r9fbTN6lmStunVtltK1it71f9X7dd2/4v22EPuJW20MCs831fue4HiCV72pvZjMyzR65/QE09EbIqSSoXUUxJpOh5ZUZFSlH15+9W1VJB3LlrLBuqPYedrGTt1rbW90z+195n/KWn5vFmv3i161n57zrAM7HI057l5RkFMDHLnvzpx6xBbUupVxVRealnJ4g2XI7qbHFvDbOx+l44slxEaMUGSg3o7FBKw0u2y5Mfdee5wDXS05CVfJSl3Cs1bzV9j8a94HXHDu2VRKJvFwgF/NnMG+P95TwV1k23qpCm+xvJyRp7f/U6eYx2W4ZmZQUx+WWDVR6pJMWWXp5IH4DCeuW+XmOX8Xa6AWQLS3UOZoMXuVNVOCPPfL20ye1fG056AGl7y+bgbJwDkuqLquoijE89XP8JL5q7a9YxV9jpJR8nGJpxwrK5/tuHCe8Ol/VpcZuQd18QMqWF8bC7nXVH2CtRWT/5NQrq0eJrV4VYzuLWpILw24OusHt939DNfddIvSSw30d3PicdP5xfR9FA5BXUOtbTruvfcMvLV1vjtX5VEfea/xrJeSC34fBeJtznnFlo1tBePkBee7UiGYDMHAStZtDvH7605mXJMMArrLJptQBMMHHVn4yTHX8dnKInYoih0QoBOLSraPqJFn203aufuqI7XLOVaxCWp1T/DPHcw5b2btvMvv5YnHH6Mg3eG778IVs87UrHydK1jOxluVcax+gGsK3SrtKAk2yW465QBhRVoz7S7nHAzeV0u9OZVq3bDy+KoZIqs+XGtHLl3O2grKsnF9zknWWnBe3WK5GkTWVzq9Xdb0UtHU5IS4SFLM9pIomsTwSbZMkkirO4bV2l/eLwIqxHWrWS6tlEv2x23xWEMqPKvjbEpn065ZPHbu39m5XuJD/q+1QNct81xBeV21K7maKy3P1+WxEgMs+0u8GXHirpz9KNfdeAtNTU3sOG07Zh5zOGNHRHRG0qU5+/ZlLNe6fS+CNfXXz9tvvDsPI1KDqS3YFr6GJPaKBQQqPZwz4wB+cdBWNEgiT7oi5MELlZbgHzz2LqfMuotg7SjCdc2kMjlHMxoycZxi8rotPHr9dHUlo1oPcqYCK7ZP3y9fHQOw7/6H0tfTzZhRI7jgN2ex1aR2zCIkXbi0NS2SR74mD0p6xURT6wiLuoSrtpVoKY/ypppjexV5m+t/G7amt2WjyYZ1OiDEGsjAnx9b+gXdSE7OLgKjG8HV5BUtWjrd2oNkFtIdURFCBQMjaBDyOwIg/5RFcIQK1S0ZqmftdYK57CCSBRVBUoEQrapUSE69UDsxtJ/PT7FsaxKnurNHhU8VhYyui8V1tKIkODyrobGXK1giyF59qtrSymsltvWskydc1bGKl8zwLPGa39eMXbwEiGM5DMLKnunkIaT8Yvil0dYhrujsNznyuF/x8fwFtLe3c9UVl7PZ+HpNblXykIiuYumpDlUlgSaf612/x4PmKWiPS1A8Eiek+x56BX92xbv2Y39+ikqoBl+iBqk/adWwfxlDk9AaHODmy87SmSFR3KpJfPDvJWVOOPMKlvSFlSepIKx4EigKsF8pi7+4gmkbjeCBaw5XABAZDHRoNyX4NpTZQqzWn+d+wk233Y5dKrDrTjtwwjH7CE0X9TI+XpXQ8IRrTV98zeJnteKVy9Eujq/xFQsFV6O72a+1FZK/ysXRIoS2IrktStJe5bXfKFqyI5CSafUsmshsSYrpriLQnINrOb2Okq92qaQs4riLqkB8IeXwEg2vpQ33Plf1qjhn0p9dQRvMeOpc3aqMmhcr/aekhNeR4aXjPZLytbmScp3y96+rdaXTaa1hBl0ydkkkKRx1EZZ0pTjy2F8yZMQo2ttHceavj1JmGancSLbaL72NJcdqSvJpzdyFp0Crf+8InduipWUiR8H9z5MXh1z+mv3Ao3/Cijbgl/mggst1k+thWNKmtOJjTjx8b0485kf64EQ0RCB+e9c/mH3HYwQS65CqCAeWXJ0N9bWQ7YF8BzttMZb7rj6KZmFxEUpOSdmXfJQsP6VgWGEO5FyfLRWib5NRw2O6YGL4GmNOrdgul4kIObbfpxq3XFzVBCpIqrZlaJlAmm21VOAFZbKx3Qyu4pK7Reyi3J/PIhwKaTPummG9G/KschHdXa6/97iPq6S7uk/AoXNY1Tcg1l1TG25PoX6W22u45vCrNCjLA67m55ZzZzJCTBAgHHKGI6Spy3PBZL7J68P0ujK0ROhdszTvZrMK0CmcyPrxbiypVkc1ztq1jgiaFLNlw0lniicc8tmDaX3XvfN+52XZxMp5rqCXshfBk3N6WTo5nzzTUrngYrA7faKyWEL7JBXP3pzN4hXdJOsaqa83lGRQytEKi+DgVTkVUC8x5n6vLhd6XounrLzKjQqb12T0fQjWj897zn72xZcJ1bSSLfswU3lizS2Usj34cl00BnKMbApz49UXM3KEcw+Le+GYX13KgiV99KfC1A4bgy2zT/39aG7dTOEv9LH7FmO55/KDaNAwpahTqyt6KnRmbDKBEGY4TjlqkMrA6KHQ2ykgKb001dVQzPSTDFms396CwIiL9unPZujuy5HNFdRFEuI7syLC5SMY8BGPR0nWO0R0sl10QEJiM1eoelMmK/rypAsV/IEwsYifUcMiFAtFUjmTlBC8FaU5WCQiMJgEEPdYcCCEeVIskKTABSYuZFi0D6shky3RlS4ofru03+irLJuKJYOCTnyjHp0lXQMy8+SnKRklkRAybRhIlejtz+gYSTAcwghIx4GljCrxaA3JuEF9DSSCHgVAmaDW74KK/9Ej7+8tIFzH4nZKE2/JKmmtrCZZT00sRH0SagQ4Sjak8hd7HS4Sgwa0MUbLi2otLLoHigopLocg1TbXhXQiXsyJ1jtDkjKQGNKgP1NkRV+W/pzgpAWoq0nS1hBVV17WXzZwLl+mL5WjN5OlIG1mwQjRkM26w2uVkjVfslm4rIeeARldSOKP1WIaAepaAny+KEVLUw2dHRkiohDKOZrqgtTH/AxrSCi9Un+2RF/G5P/ae/NwK8f2//+15nnvtefdPM8qEaLQRFSSBqlIJEODUkkDTVKpJEpIJYQMmUKGpKgUIbMSzbXb817zvH7Hed1rZevxPJ/neb78vt8/PvfBsXdr39O6rvO8zvM6h/fbHxLF1/aixpRrLwos7rMEh6S9yWE14XZayXCaybCY1CL6l1usy+buTm7d9ik6k0XRcgqzSEZOHp6TReTWyCXqKyHsL2LEjf0Zf+t5auCfWvctTz75DAmcxPTZOHMKKY9ESErnboYJio9hNVro0qo2LzwyBKd8yUSEcMzM4JGP8tn+k4SyrVSqqtdMsDmxRr1EAx6VZ3HazQoyLVzyG688+QCdzm6gAh13Tl/Cx3t+wR8zY0oK87x0ElswmSyEPUUU1MijVftz6dLlYnp2NCvwkXqiXaGggvBa9vTbzH78NYxZ9SmrDNPp3BZsePx6PFUwf+mzvLN1D5UxCwlLBpl5+RQVFWGVOsKEYDLoiPq9uOwWrGY9R4/8wrz7xnPrgHaUlMfoe9tUjvqMRK35BKuCOLIyiQSFz0tPIh7G7/VQr0YOcW8JLp2Pt9YuJyvLyIkg3D52HgcOlGKyZ+GLR7BkOikPBBUeYsILDRvXo36OnsG9zmdQt/oy6nhPniKjoBblepg67znee/c7nO5aFPurCOti5NTN49DR4+hwoY/BlR07cOk59bl1QCOFU5HwlGFyWRBa2nDMgF3AgqT+0AQ/nQgz8PYZlMmWOZnk/NaNePbh23AJr1XKLHvjYgk1otHtX/3GkDtnYStsxKGDxzi7XRuWzR5L61qCJaLtzSXKd/ukhWz85EsKGrVi36/HGDaoB0sn9SceLyWsczP2nkW8t+03rLkNEZzbmCSuzH7NndS7CZSFsTtyycgwU3RoF2tWL6BHqxxlve5csJaXN+3Gkd2YUFinUjwWXZJ4JKgsfiimYcEn41XE/UU8NPduruh0toJTE1v+lyvWhTN3JD/bvhOr3UU0miAe0eNyuvEWV+DIycBsjOPxFOGwJXj11XsUKMqQ6xZTWRHAYspQGApCLhCxmBT4M4Io663EEkjQqXlNJbgykYZkDH/UyLUjn+PTA6UEcgV4Upqs3Mr3M1viiplPZxQ6SwP+qlPk2SI8Met2ul3UULmMwyYu44MvT5C05KKXyvikiLtV4Wr4yo4Q10WJmq0YrTqGDerN9OEtqSUDLLWPOgMPrXmXWau3YMppSmVFmPZtGvDW473VwE65/xXWv7uDmLMWQb0dgyNT2zMKo7xODLEefSSMWSflNCHKSo9x/5RRjB7YkqJS6DlyNoeqTOCuqzoV7U4LgVPHMRjiWAwGAn6fYvCIe4tonG/j3eceJCtLg/kacPMyvvmuGCyZxAQMNNOhATha3RQWtKDo0FE49RNOd4Bx13dk+sj+2FJldeUWmLX8PVau3IbBWoukXU8wWIIx30zCZESfFNBRF77jx7DpPHRp5+a5pXeqYFQyXE7caiGcMOKIWxSiQdwFq9/4islLXyYkoDfhMLVzrTwzfywdm9uxiBEziQImCBLCjJ3Nuw9zw9SHSeY0pLLYi7A3jLyqIzPuuJRCI/g9cSyZApKzjjWvb8WQXROvL8bAqy/lqSk9sMhCgZGbx69g8+4SzFmN8AQFQlmoRSoFjhebJZ+gV9ppnOh1EcJV3/D0swvp1UKkC0Y9+CavvrkT8gX9S0AxAhDwar1u+iT+cBi9JL8ilViSlTw+fwp9OtVPcSX/DYp10cztyZ3bPsXqzCAe0xOPGbBaJPQewma3EApUkJPjoOTXb7l5/GhVLPrko49Rs25jTp4oJTMjX4G9GDKdRFXUL6D2OvpSP5e0rMOGx4coxdKLYsWMDBz5HNt/KSUoiiUEZwk9hqpKCm06YoEAUb1FoSlVVJQoN2HZnDFc0rGewnQcOGolH35dhN5dT7AnMekSRMqPU5CvgYImJfLmyqbs+FGMDgMLJt/CbT3qK4spJVsPrdrE/Oe2YsxuRHllkPNa1WTjYwNx6WHirKd55tUPMOY2VIoVM4hw6zHb7SRCAXThEDYR9rCXRNRHNORh4ugRTBrZSSnWVTct4tfSMCZHHvFwiBouI4GSY4rtUApxvSGBUkkS8JbTpkld1j46jRp14EApCu7scLEVV35dqnwlmExRwp6TRMMx4l5plnOS11gYJU9iix/m3juGcMdVnQiHUBZr0eMbWfXcXjLzm+POd3Lg4B4SsUM4HVY8xeAqbIE3ZCAzw0Kw5FvuHtmH6SO6kggGMAvHr4CH+w2Kw1vWuYGjH2Hz90IKWEAoEMAQKmf6iGuYOuJizKm8U9ySwBf3Y9G7+HjPMYZOW4rHmE/c4ISKYjItfh6dMY4BnWsrGY8YYP6yjazZ8D5RcxY6q4Oel57L8imXqfEXfR026jm2763E4CiksrICZ7aOYOg39DEfOZYcQYrDGLeSiFaSMB5lxZKZ9LqoqYpSj5u/lbVvbcGcU4twLIot7scQD2LTxRRhuy8cx2q1kwj6FZnFomnjueaKWiqKK1vNv9xidV+wO7n5/Q8xmV3E4lLTbcVgkI2lgWg0RDRYSUa2U/EVSS2ffC69Rom4gfLiUnJzC6nyBdBnZBJOhiFYjjHDCSUeLmvXmBceHaAEW2ot/FHz74qVY1ID1DLLzQX1a+CMB4kEgkSNdlXYK8TcLkuUCSP60rRJJj49DBm7ine+LsaQ0UDFQWrlOWnTwKUg204cPcDeH/bhMbhwZOfiP/wbLVrV5NUlk2lWaFKb/MVPfcjCdVvQZdahyhfhguYFvLxwMPl2eOqFd/n0qwMkXDXxJ+0UVYb5eu+36C0WhRrrMOnp0K4VuQ6jImGIR/xc0bUzA3o353gx9L91CScqo2rjnQj6uKRNA+rnOEgEPWrjHzZIo6aFyqpy6hRmM3JoL7LzIGiC625fwte/JQnL+hkoocVZtWick0QflSr1HH48Us5BfwxHtg1v0Xd0Pa8pa2eNJs+pBX/mLN/I8rXfkzALe2YUq76Y9s0N5GSYsdob8tW+Cr494MWUl4fD4iUzWcT6hybTrr4gHAloHcT8RlV29+1hWSTGEM9rgCdp0nJYnlI6NS5k1YIx1M9KpfXMMQ1lKWTk24Meet0xE2/Cjb6gvqDQkDj+HRedVY81iydRI1cCEXDv/JfZuG0PBkeOwu7ofH5Llt3TDafgMgIjxrzE7r3lRMnAH/bQ7px65OcEMCX8OJMW8Cdx6h0Ykl705mNcN7A3HVq3UgBiExZ9wgvvbyMmRiHkpXn9PM5pUZ+wr5yEdFokLGq/Gfb6sSUiDOt1Oeed4xZYExVh+ssVq9dDnyffefs9LOZM4gkjZoOdUFDw8zKoLD5Bds1cyouO4i4ooLK8XCUl3Tl5VJ4oIis/n3BVhQJfDButJK0mEv4SDE4niVOV9Dy/GeuW9ku5gmH8UQsDRz7L9l/KCCrFKuOeoVcx+YZzFI+dateSOjDJqgsSlGzZkjFsNiMBHQy7e4VSrKipgGRMT8d2zVi1sLMCyRd8lbXrP+aR5zdR0KAFVVVVWMLlPDHtZnpdXF8JwdI123nw2U3ErXmEIlE6NMtj8+PDVS2kV4qAzRrme1UC9v4soKCPUlnpwahP0KxhTWZOvoW2DbUAghTqO4VeNAkHT8LgMXMoD0mEUo9Fn2DC8AEMuao5bosGSZDQtjAEAiCdHm7h2NbB0UoB1lnMV0cshONmXG4D9905iJu6ulSd5tET8NymA8xb+CQ0bqjw27PNId5bPlOByIhHOGnO07z0QRU6ez0EXHtQ77Y8eGc75eIePAYf763gnic2ERDUzWwZrP2sXzKBnu1zsSoUjCTJmFHljx58YhcPPLmO3NZtOFpUhHCoZgruRXkZj82eTN8uWWqV9wUrcTichGNGvjkUodPQCcTcDcCSowQ1I1GB59D33H3LEO4a202N/8gJL7D18x+wZmSr8e/TpR3Lp/dQ7lhFDO6c/Bw7vyzBEzAoS9qnb0dmTDhH7Zfk/0QA3KkATjQZwSyEYRGFesmkh97hlS078CT0RCJBhvTtwugRvanh1iLCEhtQ+a8I6ANQU2twT+Up/gbF6vHgp8n3330fp/AWxc3odRa8lVU0aFyHo0cP4XSZ8QcDJBMGBR8mpU/hiFbh7LKbFPdUzdq12H/kFObcHCIxv5ZfKK7ksvZNeGn5tSpBrCdIIGpj4C1pxbKQiJZyx8DLuW9EB3WOrJyyAgcEJSgFkiLlVIlEiJDeyk2TH1KKFdLlkIgk6NvtfJZM60pOqmVf2Cp63TSD0pBRLRIUH+The+9g5HXnqIF9eM1OFj/7DhFjplqJL2iWzeuLbsURLSVusWG0O1SZloR6v9gnievR2J2ZhIJV1Kvl5rEl93NuY4HbSoFQpsiwD5QkGXD7dE4GdITiJpxWEzPvvIUB3QvUueKGSsRNnC5JoQinszEUISCQ2bYMrhvzCF8eNiv4Mkw+5tw1lFt718QueTgj7NgPfSetJOJwEA+dBF8Rbz86n4taahGtifev5bVtYYLkECo+wNDrOrBiWmck5Ch46vvL4JpJH1IUMRIq3gfJYuaM7MX4QedijMawqs4DM74oDLjpCXbsO4apTh6VJQK3ZsftyMSz/wh33dCPufd0VN+psqKYrOxcVYG+86cAl14/CVej9ngrhHrFT0G9HCoP/UCOMcZjjy6mdRtZAD7ivS07FXuJr7KCm67tysMTuqjWIqk7veveNWzZfgxf1IIry07P3hcybWx79bw0JosCnYlJWiJBKFxKpuy9EjBu3npe+Wg3ftWfleD2G/ox4aYOp4lURbFFwSQtk2MEh3j1Hi8W8a6E1uivBpPpNu+D5EfvbSUzsz5RBZljIhYJ0rN3F3z+Mj7a8j45eQV4fVHiYk6SRoW843TaqCo7wcXnNKNx48Y8/eLrGHNy0Zn0RH0BdFVBLj+vMS8+2l+RKugJEIw5GHjLWnbsrySYYyUR93DJJe24tF1zCq0QrCwHcwYerx+Hw0ivS5vT2CnZ9QBxg50bJs5l05fHwV6DiD/KNV3OYdWsazAm4uj0Bsqi0GfkEn447seeUYDOV8aE67oz/qbzlLVY9OQOHln/LlGBZUtGad/Qzccrx2JOhonFoySMTjwpJKXPf4Ybbp5EnXqNqagsxu1KsHzxDFrV1ZMIKkJ3IhJ7McPBqjhX3XYvv1TIU6Q/yUDnyzpxbrMGuIyCaB9VrTSxYAW1Mg0M7HI2Lnyq1q9E5+CKofP59piZuD4Dvb6SKaMGMbp/XbXYnCqDl94/zqzVrxBXbeultGxcyMqp42lVX7N6k+c9z3NvnSSqz0GHlxsGXMDiCReoVV6ueO7tCsbOfRay8iF8knq1zEy/sQdDujfBqqJ2CWIGPR99doLbJ62iUp9BldlHRq0cTeBC4PmljEtbN2DJnCG0aSToQFL8bCRh0LHl6wr6jL0fY42z8AuvkETxXHocMS/eokP07d2L4bf34NkXv+GtTZsxmcx4K0q4fchlLB57MSSDhHU2Rt2zgnc+PoTOlo/BbqFB0xz69DkXXdKPOWbFGLegj5mJRcrp07+tiug5JC2BnjEPPsdL739F0lqgeLo6nt2aKztfiEUYYiSAEgliMMSw6nz06daempYwZqIKdUsim3+5YnVf8H5y86atuJz1CFRJws2Aw2Fi4qSbsDth+vTpxBN67PZ8omEDsYQRo9lEMFiJxRTlrpE30KBBDW6b+ABY7JgkiCHQWxG44oLGPLP4KuyKLsGPP57BoBFr2f5LJYFsh4I4xpiAkiPk5dipPFWEWbifhKTAquPZx+bToaERs17VsTN03Fze+7IIe24DAhVerrioGWvnDSZTF1YBlLjNQf/xq9i69wiY3KKpzB7Zj7E3no0UlCx87BOe2PAh2GrRugAAIABJREFUUYsDfSJGmzp23nx4AgWuKKFwFQmzhaTepTbS276KMuqu2XgD0vsVomF9J889dT8NMiHiDVLotBENJ/HFwhRFzPQdO5f9ApJnLYBgFJ3LQbLsBAQqsLoEoDJGsPQIHVrU5Okl99JUwMiNFo5GbFw+ZDYnfbnY3YWcPPI9rZoW0qqOlaCnikg4k61f/EQ8IxtXngt/+T56XNCcubeNoGldk+LHmr3kTZ7d8AtJcyGJRBW57hAdWtmIBCqoqrJyvMJAla6QUr+PuPc3mtS28NLS6bSqZdRg3yRHGIalqzexdOVnGPPqURE+zCVXd1cu9dH9x/EdiVBoiTP7np706dKMLIHyFzJui44P95QzbNojlCckdVKALSuL4G/fY7YkybbqKCsr484JU/nhl99474MtuFwOBZ19c7+OLJ3UTeFdhDAycuJK3vzoAI68xghZakxfidlSpgJo+pgVm8FFIqjDaA7z6PIpXHxWvtpmyHJ256JXefnDbzBlNCRcFRb4KpyGBEkhC7SAJ+TBYAhSN9/CrMk30fWc+uRJnxK2v0uxNiU3v78dh6UOsaARq0mY6E9y9z0jGHpNFrfcuZIff/gFvT4bEtLNaiaWjBGOeTirZV02PHk9z792nIUr1hGQCJ8zQ4Gg6rwhOretxQvLBiB86zo8+GM5XHvLanb94iOUk0lCWj6k1MBfJSjtRPwexV4imXvBSX9j3SzOFeg64Q4wwo3jn1CKZXDUIOwJMODytiy7tytZxiDhhAG/3kz/8SvZ+VMJmN0kfZVMu7E3dw5vq6owlj+zh8deepeKaBKTLslFLWvw5qO3kam4lvxK/YUiSHJmW/ZEGT1hHlHhuDVEyM4KsnrFHFrm69Vk2lLV1bIv+fEk9B2zmCNhJ7GEC9y5UFWB0ZzAFPcRLCuiZo0cAuVHaZJv4dWnZlPXCaFwlKM6E9ffuYKffvUTSVowWmL4vafIyjQT8EdwZzagpNRDVo6d8qIfqZHh5eUnFnF+/UItmWuCaYvfZMu2Eo6c8GG2QWaunqKivUqAo5EMwlEbTlc+sUAFCf9+Hp07hsGXC8ipVhUufrews3S56k4CurOI27M4eXQXi198CI8nzpw7ppBXcA6JqmIuOdfK6kduwyqsJWK4dPDe7jJGzFhGWcCEu+k5VB47AXEfDmNcpTW9Xh86u5va9Rqrur+kz0NeTgY9L2zKiumXq5aiIh9MnvUqmz49SsKWr1y0Mu8RbPZKdBLaCBpxWbOJVMUwW2OsfmYqZ9UR5gCtmHvioo95fuPnoM8HgwO3SU+wvIja+ZmUnDqqXEsBEBUk5CeXTKNL23wivgpcDvffUyvYfcE7yc3v78RhqUs8YMJmMuP3nmDyPUMZ2q8mu7+tZNrUmZj0NfBWxpVi2ZxWwvEyFsy7l8vOM7LutUNKsbxxE0anW9UUaopVhxeWSfBCFKsKfyKba0esYcd+P+HsDJJCg+n3YI4HyIj7ybBZievs+AIhbFY9z62YzUXNUDStCRsMG7+GTXtOkrDkE/IFGdC9Davmdsalj+ALJfAbrVw3YSXbfzhJQi9h3xLuGzWQcTefqyo3lq7+gmUvvo0vaVZAluc1LWTjY7eSqSoOvKoFMqLQ6g18/EWSURPmEzE4SRhDZLv9rH58Jmfl6dVkyv5HDlGsn09B79sWczwk7Z2ZUmagVYnGfbidJvyVxWQK9aevlLaNCliz5D6a5GudOr8m4OrhSzhxLIrNlUVVqJJAxSmMuTnEBOdHL7xYRnLsYZrV0nFz//b0urANOSYpa9BToofRs15g6+bDGIy5JMxxQkkvnuBxVSNlzmiAIWHBGInQMNfCjX3bMeiKc6npli8dJZ40CWQ9Gz76iWnz1lIRroU3kqBOSxfPrR2h9rxDBy2n9HASfdjHhW1dLJo5ktZ1LSoII0K9e1+CPiOn4Is7MeTXU7SrV1/Wia3vvoWntAid0UTU4ERndhD0+TBbzZjCXq7p3Jbl912pXFZvDMZNfZv3tx8hZsxSSW6LI0IouB+bKYYhZMSmtxPxxnG7DCxfeQ/nNreqa4VMfNy8Lby2+Wv0zloEhNQhGVY0q8lwFX5vGXaXQyloToaO5Qum0u3cXBXMUIUhf0flRdcH30luEcUyNSQeNKlKgYD3CFOnDGBovyZqw33/gqdZv+5DMhx1iCeNVHhKGDSkB7Nm9FeRq3Ub9rHg8RfxxK2YHFkKh1rvDXHJ2bV4XilWCEF1l831wJtXs31fgJA7A6LlXNTEzSUt6+KIVOGy2fFGLaqUxmw2cfOQK2iUq/E+ha1w86QnefvLYgL6bJLhBH26tmXtA5eoqJK4esc8MHD8Ur77TZLbNTCEPdw1oAtjhp+nNvlLntrNkmc3ErcJaXCMsxvm8fYTt5xWLIF1iyn7ambL5zBqwkOEU4qVmePh6cen0zpHr6KQ9hTkggRafi2D/rfPoyxqxurKoaqshL5dL6BxoUvlTEJBnwI29XgrqZXvZki/S8gQ/95q4rgBeg1dzKljIVyZeVSGKsiuWUBOnbrs/fYXqACHOxNL+DBXXdyIZfcNxCVxMH8ErA5KJIcz92U2bviG7JwGRPRRTFkWchpks//IUQKVBhxGJ4mKYs5pkMlLK0ZS0yEhc8EgiZKw2KlKwm1TVrPty6MEEzXxxsIMGnwJd41qq6zi7Hnb+OSjfUR8AWpkB7jz5t6MHNBGNRsK5Pjeg9B98HiM2XUICKZ9ThYvrR7Bc0/t4vVXX8JkdaHLKKTKoyGzurPdVB7dzw19O7NkWg+lHKKgI8evZ9uuE2DOxheuon37+rRvm4ldH0QXiGONWdCFEliNIYZe35EaNbORFnZZGMbev4lXP96FMTMfj7ec5nVyuOT8s8hxmdBLN7bESyvLsekSDLmqOy1rWjWskBQ0+l++x+q86J3k1k27cBgbEQ8acJp0BL2/Mm1KX27o10Y99/CJclYufwO3q67CGSyvKuLWUf1oUk8r7Fy74TsWrHhZFeMaHTkIUqHeE1GKtW55X2TXIooVIJeBt6xm+08BQhkuCJ9i2i3duGfIBVpIPiEEblqLkEyo3N0qYTSdZPmN3DJlOW99WaLI7QxJMz0vbstDkzspLmRZeY774LrxT/Dtb6dQPlHZcRZPHs7wa9opyLDFK7ezYM1GTO6aqkymdb1c3l01HFm8hc1XggxxrESxs2U33H7XI4SMLmKmIO6cCtY8Po22OXoySWAVWpkUDLaUJfUbcT8HS32YLXa8pUU8uXA6fbvVVvx8EkwVwRGxSsNBy2Ig//41BteOeITDv1WhF+I1c5ybbhtB49Z5PP3sVr7etR+n1Uy08lc6tMxm1YN30CjbDN4gOrumWLNXbOb5Z7ZjNGQT1kXodNlF9B9+Edt2/MJzz2zEjBVHPEK+LcLSmTfR/bw8dD4/BquRiNHCviLoO/w+TgXshMkgrotwXrtCatXKVON09GgF3/9cRTKqJ+E/ydXdz2bZ/dfitmrBkc9/itP3pnEUNmnL4ROlCrbuy0/mcOIwzJy+hB9/PYKzsDFhvQ2vL0iGy47n1x8YMawXCyd0VdFgGZ9hox5n555ibJk11J530LVdmTbmXLV4C4ujyIhZHijCYZbEiLCJZytBuWv+Wzy76SOSKgXgY8g13Zg1vs/pmlHVtZSK5kpxkCrNUuF2rbXgL1esSxZtSn7y3mfYjU1JBAwqihX27mPa1F4M63eBKjcxKFw38Ej9TRIyJDcgiGapqNOaDV/x4GOvUBV3oHfmqQ2RziuKVUMplsDiC+NRUCnW078rVuQUowadzf239tQUK8Xil64YDwcT5BmrMJhMBHBw0+RFvPPVKfy6HKxGBx3Pbsmq+ZepayVCt+mTImY89jzFCnbZSKLqKGvvH8uVFzVUleyLVm5j3qq3seU1IBCM0qa+KNZQspSOCN2nsFJaiZHJls/gtgnLCBpdRE0h3LmlrH18Cm1yjLiJYpZSAlFFAxwNQN+bpnDwlBeTzUGwopSnl86mZ8c6KhcncNCiRGlQFHm20xAkaXBwMmFg8K2P8uuvfpJ6C/GkjwcXzqD7BfDu1gCLFjxFlTeAyRjBaQnQ/4rWzJ9wvSIRkEL9SjMsWLmVp5/egU6fTTju5drBlzNl3NnI+jJu7CMcPFhCQX5dgt4iunaoyxMPDscuBs+iJWZXvryHGUvewJrViLBqpvShD59QZOxS4Z5T0JCygI3MrNqUHS+ihjvBsvtv4tL22UrGd3wT5Pox9+DMrY1fqkX8Ht58YQHNa8GGt35h7qJlVJGJq0Z9Kj0B7DYLvuMHuWlwZxbe1UPl0cLoGDZmMTu+LMaeUYNgxMu113Zl6h2d1AJrimtpCoUPL4yPpT+SnZMBsQLVEjBu3gs88/ZmyMhU3MTDBlzO1Nv6EoxBpmLH0cZfFjSpnbTHIlgVmbG0Phj+esW6ePGm5KebdmM1NkXnF8WKEvb9xPSplzO8X0eiiZO49VkSK9QQpdPtqvooVWEPRksOqzd8zoOPbaAi7sLgzCOZUixhg1+3TBTLpxTLTxaDJNz+U5iQOwtiZVzRpQlXdmiCrrKYvOws/BET4VSDk13no1vbutQuyMWDiZsnLuTdr4oJ6XOwmew0rV2bMcP6E6go5tSJg2z57HN2/XIcgzsX6ZKo5Ujw3AN30qq2VeWDHlq1jTkr38Ze0ASvN8Q5TWry9pMDyFY5pvKUYslSksuWnZpi+Y2ZxMwBMnNLTitWNiEMIVEss/rvp5IkV988mVNhAzZ3IWG/h8G9O9Osbr6q1LDazJT6NI5miz6OLlLBNd3Px2yycTwBA4c/zL5DUTKyCiku+pl7p9zOLdfURcrlxoxexa69+7EVFBKJe8hw+NiwajGtsrUKCKlIuXfxmzyz/nvcWfUJhoq5snsblszUSPXun/cWz728GVN2I0LxKGZdGS+tmU+HBmAVXuEYDB+zlJ3fxXEWNKLMexIjFUTKfiU3w6TaPPTWLMqCFrIKmxHzm/GXHGD0sPbcO66HesbuHyMMHzOFCn+UnNxc8l1WFt03kfNaaSA7IyesYuP279Fn1iCuNyuqW1/pMa678lwevqcPZqUKBkZOfoxtu06CORdvyEv79o3pe3U7nIYI1qiZpD+BNWHDaAgQCO1jyMBe2JMWZe3umPUC6zfvxJpTk1AkRNtmNejW6Tzq18xRPVdV/jDhcJAshwVdoJLOZzeiQY085Sb+LY2OHRe/n9yx6TOsxubo/DoyDVHC/u+5d2p3hve7EBPl2LBw6kSSWgWy44biokryaydUa0OIXFZt2M2Cx16lKpaJzpWnEs06X5iL2xUqxbIrN6sCP9lcN+JZdv4cIZSdo/Y5hH0Y3WZiJw6SnenCH9KAPuNBDzUydLz48BQuaJunkrY3TVjN+1+eIGrIxqwz4baa1UbfrA/jtOkpD3gJ2rMIK3yHMFdc1IK1s65TK50IwJJVW5j91HvYC5rhqQhyfqv6vPlYb7Kl4Y0SRTYtmhKjJh/tSHLrXcvxmzKJmwJk5p1izROTOTvHSLbYn6BkpW3KR/+lDK64eQFHJXhhyNJKLRQ6bph4oFJxeoVD0lcVJ9scp0GOgRUP3E3TZvmcisK1ty7hywNxsgvqU3b0G6aNG8TdQ1orF2j9y9+w6KkNnDC4idgkiXyMUTf2565rzlOlWDIu0x98heffPIrJVkgicoo+XRuzdNpVqupj1+fHGDfzSb6rcmHKqUmw5AC9r7mYmbd0o0EOfPubl5tGz6Eq3poqEd7IERo1y6O2PYZJkv0GAyGdlZ+LQ5w6HgRjbfAX0+kcPU+vuFO1kuz5OcaIsfdQ6Q+T4bBTO9fFsrlTaNnIpFyxLXs8zHviRb7edwydzY3T5cBfeoLBPc9j2T1XqZC/kLGPm/Yi7396gqhRm2+LI04kfkRFH61JB6EKkQszVouQEx7k4XmTFOGe9L2Nvf89Xv5oL8aMOlr3uSmJRRclUFksMKyEBKaBEG5HggxTgGmjh3B1tw7kWDT3/C93BXvM36iigpmmeiQCSVwmzRWcPuUqhg/ojAUvgaCPLJuQUaeoVqRBMXgYizMTL27WvPoZCx+T4IUdkyObZMJE3B+hY7u6rF02WLmTOnyEkk6GjFjOnn0e4lnZ+GXnq7NhcdiJlp7Aok8SiSbJyszAI5l9U5jls8dx2cU5ypTfcfd6PtpzkKTBjS6WJBGJqHxXIubFYoxS6a/CKPeNBGl7ViNWLLqFRhZtryaqtnT1ZuY/tRFbbiPKykN0Orsxrz3aT7kKeirRK3JO6YXKYevOALdPWETY4CIurmBOJasfv4/W+XYyZNpDshpblP/600kYOOYhjocsVCZsWDPzCHkqlELpYiGsJulc8WLWhRURXO1MHeufWEi9OgZO+OCWux5m+7fFZGTVIOQ9xtJZd3L9ZbXRRyQkD8PGLmHL/iL02Tl4g6XUybax5oE5nNsUQlJc/NhbrN94gNIqwY31cNvgLtx/Z3fskpROwoiJq3hrzwky67fg8KEfwF/E688s4cKz7KxY8yGLHl1HTp3OlFQFadrMzbTJQ+jYBMrKQIB0pa52294Ec+Y9wamipCpudeoPsnTxVDp3qM0X3wUYM2kqFrsTT0WZ2qW+8cJqGtUEXxgkgLlozec8+dyr6MxOpayekiJGXNeDRRN7q318cQAmz17H+58cVElec0YmZd5iMHgVtIDdmAERoUayYzYmKan4kZWPzqDv+XY1t1MWbmHd2zuIGXKVTEn1i6+0hAyX5KmiGKxCHhEgGS3FEC1n0ezx9Ovc8u+rbr96wqrkt9/8QOmpKtxOF/GwD4clzo3X9+Ku0QO0lu8/0KeksdgFillLUD68ahPPrHuFKn8Ig8VGwB9S92rWuB7PPT1VrVqyKp2qgttH38uP+49isDkIRAV6S8LzRtVWosgWUvSRerW3i7Js8XwuuTCDci88sGAD61/dhMOZRVZmNuWlxYqVxGCQAHkYnT5CfkEWF3U8j/59r6RN48zT3FmimPOXvMDaFzcRTFgVr1e7s+rx9tqJGCOSG1Hc8UQSgm5k4J3NPzJx6myicQORqI9WLesw574JdDirkVJUX1kZriyNTO77g1HGT53D1z//RkZuTcp9YQUlF1GUIHFsJiM+TwVZTjOekhOc3aIhS+bPokkjJ6VVcNuoe/li789YbA6S8TDjRt3C+Fu7q/In2ceuXbeTR1etpaisnEy3k0QkSO/LurF43q1q3zB1xirefm87/qBgxMN1/XsxYdQQ8rI1S71150nmPrSCPd98T0FhHvFYkAvObsH0qdO4865pHDxyimjUgNVmYtDAKxg3+ipyrL9D7kubvOSrJkxeweuvb6ZO3YaEQpV07NCOx5eN5os9JUyYeDelFaWqsTMv182jSxbSvm1N5QpWBcBghan3ruLlV9+goKCQaDjE5Zd2YOmDY7Do4UR5khkPPMwb725XifKI3oRe/Hm9hvMRjyRJhOPk5eRSXnISu8PA3FmT6de9nlLeBx9+kaeefRlbZh4mm4uKskrcWVmqY1oAZ42GJIl4iLC3jLo1sxgx7DpuGdRdC4z8HRbrmXd+Tp46dYpIOKgIBuLhgCJba9emBR07NDwN66ugpqoDTAjssV6vFOuTPcf45ptvlDmVHIa4crIqSSHvgGsuVIOb7mZ/+bWd+Hw+hV0ejehUfVwyRfumUf2lisFSTfNXX30ZtQo0i7N12yl+/PEn7LYMnM4MBBvdYrcR8FaSTAapXSObVs3qUq92hrIS0hlsk7R7KiK066sjfPnNfkzWTLzeqKr/G9yrpWpXUWyPOi0gIAXAJ4ojvPHORmxmG/F4hCyng+6dO5GXbdPa7wUH3mTCF9dI4l586QPKPT7yCmtTUuXDYncRDIfVOmGxmgkHvGRnSpL3BFkuB0MHXYFJVpskvPXWLk6ePInT6VSV8G3btuWslm5V4CuCKvnWzz77DI/Ho1pQysvLKSgooFfvDsqibN7yM4cPH1ZjLmPfvHlzOnSor8qo5CirgG3bPufYsWNqTmT85VkXX9qd3V/+THl5JWZDDKMuQruzGnN++7pqMVWN1FLnmoL2f2fzN3z3w2/kFdajyhelfv269OhWg/IS2Lhxk+qslt6nRCLC1Vf3IVuyGgoER4NR2f7ZL3yz9zuypfvAH6BF8yZcelEjrYYS2PzJt/yw/zBmRyb+aBKzLUMV6wpIqXRk+30eslwuIgGvgsrr2/dyGhRq3/HT3fv5/KtvyMzOR2exU+HxYXc6CfqCCD6/2aBTpO+xgF9B7J3TpjUXnF1fSZ4qzv2rawXLFNSQViAqwp8m/JCGRvXvNAnJaeh5BaGSIiQwqWiX4olI4UGksRxEB4XHScLcktyXSZZ7VfnAJqRpGnmIIpb7V0calUyeKPdTTccpgBgRPJl86UeUwZFq89MWVkFyxZWwBUMRLDazihAJqZvVCmVeEGBft/TE+b1YbC6FZycEdwIWK8+V9hURLPkOksuW+8fCcRyCFaC4vYzq+8u5ZZVgtGuIrZLbku8l46JhKQmADIp9UYyY/J/nTmE8CMpwRNuWybgIaJHcLyQ9fim+AQVmq2iFwGbV8s8+X5zsbIPC+PAFNXw9OT+Y+l0UTgQ6rVwyxul/y7jJeeKiye/S1yXPFjxWQZmVAuhEVLgyNIhpubnMl7xnIAIWp8Z3LAZFUiTyzl4vOF1axE7eTxCU1E5X+uZMv0PXBQXV1qQ9X/o5ZbGOSiWMWafc2jSTpQCGCcylKFwa8kaKmaV9TORI7ivvKifIWAtcuVhWi0BjyvilvntaaVOhptMo72KlVBorBeTzlyuWYLenBbs6Rp/28nHsZgEYEwGRar10NiANwWLAH5HawT9XDaWC4t3pVYuOWqGrT7RcJQOXDjT+8afE0ISFQk9QkpnCFW3SaJyrn5dmVk8rlN8j54Zwu+yqp0u0JRgIYHXYlfIrdsBUmkAmTFyBcNCv3DC5b1CIUIRJ0vw70ExaOeRnLBLHKjMpVQuKBEGoiq1qoqUgV+HQ/8lwKKKJFJqSkGfbzaIcUax20z+QGggwjCiWwwGVlTHcbi26dgaKtPosFPldAas/Ng2i4vNpCpBGGat+jihaGksmDSsj46jAtOJhjBbRck2SFQhLiog7vbTKvUQZxf38MyQsBSaaWnAVLuQZi6jyggS1SjRbb1Y0SNLCn+Ycqf6c9MJfHcBV0JrEAAhMnUT+ZOzT/6clNP1903NYfeENBEIq9P+3RAVDyWRSBlhNRDW2QwWCot5KgEc0hdIUq/ory+sKHU0aZD+hFEkoSaWYV9CBDGlMdKE4DUewWswaWXQsiVlR0GgKJH6w9lP7RJ4pTxKoE+m9NaQ4JwWZSJgg5aWV2qXQh0T01EQpCdSYEU8DbcqsCqCIQKik4MkCkSQOkXTBhpcLBd03RewgpUbykSpuEGURBCi95s4oEVdGPpWVUqhWVmXJkkLSIEzwYdWidtr/lXtFw1JYrLEZSZemyWRUwRe92UwkEsUsQiyKHYgoIRX3sfqhYNNSBAaKEUb2X3pRQGGS1BTP7w9ikfaXM7jyIkIJq5e9qJwjDJlJrFYbUcENFOI9WXDEkiufSBaPgNYiJIOYUqyQ36e6zGVgvEFtQRBlE+wgxbwkWJMCJkMCm3xRAV6sBpckf7PZpBhM+442hWsiVEPyRTSKNllQhGhDVl9xx8UKyaTIIiPjKSBBUuAvzxMPPyKkgrI3DofQG8wIalcwmiCakEJdQYDS5FoWFXmEuO/SdW5JoRMlo1GF9fK35LGE0fGPC6ymOCl4yZSjo0CpzlAq7azT0D4aHaJ2K/k9zb5RbZkVKDOdIBCFQpjEb9F6olMg/5oSq/+r4aYLLY5FfAIFcyU4coKwJEtkahVXIq4Bd57Gz0tBlamQmkXIx1NRgJRvG43HlOUyC4ptNIJe4aMZUAKY8r+UG5PiAhY3TSytrBEyJ9FICFOaHPn06Ik2aqu7Yj9JWcf02J7en6p3k7unFFOnw1tZgUsAMOSZfrGemq+cVjw1RnJUH9/UeMeFEcQi7TxamiJNH/QH83aGqRMYuTQjiYCTCupuVHFdaftRZQbFZKu5kT1BgmQkjE4IpOUdwyFMVvEeNI9A+fSSfRDKGFmAlUU/g79V7qU4qjW2GM3fTkDQr/nmiptIbqI1rsmPcDS1QKU8H0WzpvikA1hS31nZN/GtjeKXavMoC6gcsjdUVAMalmpqoUj5SKoFR84TWfob2kbCIW8yTdWiYIVTkqDphe4MooEzDaywLqboY0SwBdQukVSgkkYRsvSGQZYYg5FkLKoKMhMizDJxCgr2jOX1D1qeIBIIKNwJTYFTlkikXARU5jQZQK/obLTPYuGYqq4XeAHl3It2qA1jCi5IIU+kFwldCvZLm3C1JzP9kRBbXke472RSI6GIohkK+bxY7bKJkEmNEYtGMUqPjcBnSxOoSaKOGpKuhh8u9ltOD6EXv0mw+QI+VVEiJjESCGEWZdKqQU8rUPq7y09FsF0ddPD0OKVgb8/0xVLKFA4EUgCfQlmrLWaywCkMQAX4oImhsppSBiYSLezpJitxvx+DOWV9ZAxlnFNRW420NlV7Jt9OKXoqRKVYO1PzpXC8U5tiRUGUXpBT66hfNt2ymRJfUWQitaE0CpZ96mOjZg3t4j8nEwQ8VdilQVEQXWUOZKFVpUCphT4tV8qFlaZcoeCVGVDmWLNwgi4szzPJIvY3KFYyGpRYpPq6MuByiPAr/a62sv0u79UBHlN7rmo2T5lXhZmcYrDT6YgGg5hsttMrsGaCTcSCUYzm1G7zDwpVneAu9Ye0FaoOlqnsfFiFyTU3UINxVMqaPl99IY17K5aMYDAJ5LL23pGooC6Z0UksWE5KTYwEO2RC7E47oUBEY6U3GwmHQoohUSbGIIuGrJSyQMhKLS6FWM+wWBDx+aoBtqe+QkImVBRLrQBiBkUgUrtxASMh5XhfAAAQMUlEQVQVi5MisatucX6fF6MWjVTX/a6E1efpTK6v6sMaSTMwCr2RYnxMEo2HFECQkMiZzXZhjNbYCAQRSJb8dHRJTXuUZCKijFgkFsYsViIVWhAFtqgFMKFAQq2yQTytRNqCLJ6KTJmcp76HqoIVOdERDwQxCIqy7Kn9AWwuaY8VKIOgwotUBH9q7EQ5UlElRaomETBx51Ik1+LJKITfFH91moVFXZPeoae8BjXfmlL+5cGLZDyarCgtISsv7/c5SOrwe704MtwE/H7sDgHo0ELX1f3G6tDF6YslUCAv6XS5tJXcZNIUVK9XdWdyCFafpsmalZHAhnghYtj8/iiuDNPpPYSgj4ns+rwa9kUahtnvi+NwGYjqgspNFb57Yas36iwYUxSHaZ48GePi4nLyCrKp9JWptpff92Sy+5X5NBALhzFaZRJjKuytYaWL4dMWHo2rS9ClJNRuJOj1YnNl4KusxOkWMAlBuYoRSyQVobhE8mTqvD7hcpIclQiznmgogMliIimkeClu4jPXlfS//0camn924b/1uexTNbARZX0UF/TvWOqnJzsdHlYTLl23cp3mSsl1mhNefcGt/vBqwvyHd0pFTpSXm7o2vWimfp5JKPj7diQthak9oLpv6qK01Uq3hJz5zNOsK6l4c+r8NMtL+vQRI0Zw5MgRPvzww39rJM88SRcoK0/a3IIsgSYgrkwVvvFVVeHM1D6PhBIqYqP6XJxmbZMpwQezTglPKKQRZGt8SJoQVlV5ycx0KTAWtyDbhqNK2JSAxgRsX6/yJ5mZbrV1KCupJCfPrTaZe7/9kbPbtEzR02h7Fp8nhDPDyoljp3BmuMh02QnHNAsUIaJcL4tO89XT8yMhaZtNmC9SeixC7q/CZDPi9VZh1OvJc+UQ8gVU0a4I8cniEpUjOvDrQZXzEZYLcZXLSosVDWqOO1OzLEajUj7Jf3mrfJgsVrV4SG4t052hDE4gHFWoqz5fCMEoVxUENpsaF60RSAujy35PvKw/+6mFdzTR+7Ofan36r6ZeLkrv9VJQzQgVqybkikchfeP0vjEVWBK83/TbaE6udtW/es8/+/sfnpPal57eo/6THb08RZvf9LbkDPey2mtXC3qeHqHfHZ4/Xl+dOUVOvuWWW1Ru8L9WrGRcy2OlXQ8VqUnzo1QbWHlYKJjaZ8rpIhQp7OvTkpx6/TQft8cbUC0C6cPnDymBtFqMhMIx9VPKTWQDqpLK4oImBXHJw5YPN9Oj55WEA2Fy83JTE5ckEglgNltTUUMJsRrwBP04bRlKpYLhmEoAKu8stfimty37fj3ExEnjGT9hHK1bt6LAnY0uLgQDmuateOwxli9frhTmlwO/0apVK+69917Vnj571gz1s2nTptx8880MGTKEmTNn8trrG/nlwH51/Y5dX3DjjTdy96TJDB8+XEWyZGg//XQX48aN4/IelzFn5iysViMnT5aQn5+bilZq56VzdtV/itj82efp8/9x1/ufalk6WJVSqP/h8t+V+I+C+c/e/199Lo/6g507I+Bz5oKRVop/ZhvPHIv0uFX/Sv9w7T8pwh05cqRSrA8++OA/HVBtYdr92a5kXl4eDRo25Ltvv6V1mzYcPXac8tIKik6dokWLltStW4MdO/bQsWN7lUzcvfsLzFYLBTULqFGrgM8+302zZs2x2axs2/YJLVu2oH7d2mo/umfPV2RkuPjpp59p3foscnJy2bjxLTp1upgmDeri9Z9k/y8/8dtvh+jXrx+xaJIZM2bwxhtv8fbbb9OgQQNlko8dO8K+fT9x64hbKfeU8eqrL3PpJV2pW7c5/lAUqR45cbyIYDBE165dlXKdLCln75dfKYrQnpd3U2tcfmFN5i94gBHDb6K0tJivv9ijsvhX9uiJyWJk187djLtrvLJeCxcupHXr1sybN4+VK1eyc+d23tn4LvdMncIP333PY4+v4PEnVvLWO++qaomJEyfyyvr1vPbmm/S5qqdaPGQlHDt2rFr53nnnHerXr88XX3yhlFms/HnnnfO7Of0TKay2pfyHCRbB+T9VrLSg/dlz/kww0y9xxpr7j8L3D3uG/0o+//aLVEzrTwA7xWKJ3P3XinVRpwuTw4YNo3nTZlx33XW89NIr7Pp8N59s3aYwGa68shft2rVj2PU3sG7dOn7+eR+vvfaaijTVqVeXpcseoX7Derz80qucLDrO8+teZNnyR3A6MsjLzWLwkBvY+81Xqn6wvKKUs9uew4Ff99OwQWNee309+/Z9zeRJdykrJBbh1Vde58knn+SRpU9y731TkHfr2rWzct0aN2nI3LlzeeihxUrJjh6p5I03N9K0aUt69OihNuDCldW7z1UsenAB8xbM56knVyqigf7XDFCKcvHFl3L33Xdz/fWDGT58BB++t0ndt1/f/owacwdGvYmhQwdTu3ZtHnroIeX+yTO3bt3Kp9u38/y6F7hh2FB+/OFn7p87l9fefIMLLriAJ1c8TsuWLZXCvPXWW3Tv3l0JhVwvVuy1DRt4+ZVX1L9vu+02CmvVpFGjRrz3zjv/UniqM2f82Ymp8NF/JYD/ameUdrb+mXX4lw/8Z77pn2jvny0M/8kzz3QI/92BOB39TilW2r1PX/9/vMcac9eo5IkTJ2jZshVz5z7AlCn38MO339GmzdlkZWXxwQeblZDMmjETMY9Hjx6lTZs2ShHefncjffv1Y/LkyUyaNImvv/5arfTvbXrv9Pe77PLLVI3bxo0b6dy5M71791aC1qVLF7Z98jGzZ07jyOGDzHtgAQMGXMuMGTNp0bwV9903kx07dvDFF18ycGB/nnnmaS65tBMvv/wSI0eOYN/+n1gwfyG//XqShxYv5YILzuf9Dzax/8BP3H//bF5/4zU6drxQWb3jx08y4a6J7Nr1Ob17Xs2Kx57AaDSp9/no449YunQJW7Zs4cCBA+TmZnPTTSM4fuwIL774otpjPfjgg0yZMk3lz/Lz8+nfvz+PPrpUnbd37158fg9VFZUUFhYqy/nIIw8zePDg02MwdMgQysrLlcLJ93r6mbV89dVXai8nhHcpXrg/l4n/SbPSfFz/rkRVO0/J+WkJS/0hFU7XHNDqYptSw3TIvLo5SzNeyi3+1YavumKlcpXa6b8HOP6phU4/N23VU9uR9Nf5x+vOVNnf1fUPr/gnrqAYDVEscQU/+uij/2JkQbf35y+TZ591Lk1aNFQK9P7773P86DG++PxL3G43TRo1UnuNjh078u6773LqZBE7d+4kNzePyy+/nF8OHGDChElKML/77jvWrl3LgP4DqPJUkZmRySWXXsLVV1/NxAkTadGyBWPGjGH0qNG0P689c2bN5qFFSzAazVx6aReOHD7KNdcM5FRRCUuWPMw33+yktDRMkyaN2LFjOy3Pqs/yZU+wavVT7P3mS6ZMuoe9e7/jkYeXcknnThw9dpBPdmxj8JCBvPvu2/S+qpdS9qKTp+jZsze/HjhM+3bnseShRzEZLAwcfB2DbxiKI8OpAg9z585RYKWi+GJ5Xn99g9p6jh49hj179rB69WoKa9VWBawC6TV+/Hhq5ufQoEE9Jk28m0OHDjDgmn4MGjSIu8aPU/tGyU8teOABNr33vhqjJ1etVmP8yiuvaNSjEub8l8L4r5zBammJ/2r6U7w9p5VElm/Jqqb736s7fBLBlbxVOkSeeqCqnEjBYSrh/52v6g9RRbXxSCtvutj6n9ngap+fzn2lktGq7OSM712diP0PUb/q968eNUxFpKsNbTp4kaaIFcU6dOiQ8lT+m0MXTYaSBbUKcLlcfPLJJ3Tt3EWtupVlHrWOtG7bmh9+2EdVVZlSPNlbiNXKzsrm4ksu5quvvubgwYNcO/A6tn3yqWLV2L7jE+6dPoN1zz/LXeMnUrNWIYsWPkSrs1qw8MHFXHHl5dSsUZvPPtvNy+s38Mbrb3L7yNs5XnSKhQ/O4aOPdtHjih6semoNnS++hIbNG3P014PUqpfNRx98ypAbhtDxwguUsI8ccQvDht1Ak2aNuW7wAA4eOqCS+i+9+Dzde1xGg7r1KK+swmK08fzzL9Lj8p40btSc+6bP4OprrmHwjddjtGgV5T17XK5yJgMHDqKiokJZGLvdyujRY9Vi8vXXX3Ly5CkKahSoue3atRsFOW5eWv8CH374ERe0P5e8vEJef/1VateqydChQ9U9nnnmGT7a8jE7du1i9O23s3P3LvXdrVKXIxGg06VDv5eGaaVEsupK4vNPPj/99/8mHpeKl6XSHb8L6r9QLJXIF0Wspljy6qqq5QzF+jPLdVqI05U1adr7M8X2DEvzZ4qVvv9pRU1d8wcC838W+pB3ru5sar9XVyxJF0mASizWtm3b/hu9kmr8ePKpVU8pN+bcc89V7QmyD7jyyivJdmepfZUcffr0URtwcRtlMy6tByJs3377rXID33rrbX744TumTp2uBPDZZ9dx551j2Lr1E+VeiUUSd65t23a0b38O8+YtUC9ft2595syZw+7PdnH+BRdyx+2348rIYP0L69n3y37GjBrNa2+8Ts8rr6B5iyaEglFe2fAyT69eQ7du3ZR7Kvmxli2b07dvX0XgfcON19Pl0s78vH+fsoqRWJSFCxYpt+6TbdvZvXs311zTX4XGH3/yCVWRMGDAAK7u01slIp9++mnV1iKKIRUP69evVxZMXEcJ9MiUSTrh3U1vKzeub98+itW9sqKMRx55RIVqZeMr1lsihzJG0hYilvuHH37giz17uO22O1ReUJ8qGTqtSGmF+f/j55+JzGlX8Mw/poTxtKBX9ynTgv1v7o6qW5j/RGzPfPY/GPN/N5Tzx/dMM1Gmc4ayqP7888/KYlV36f+TV9Ulk8mkuDU5OTnqOhFSeZD0/aSP48ePU6tWLZX4FQGRjb0c6f6gNCF09QenuWrl3rKXSJ8vuSE5/H6Bkday81pW/Y9Fp5L3ESsqR/p3OS9N3SnvJHtAeU9R8FGjRrFmzRrVi5R+d3k/eV5JSYlSiPSR/lz+LcqllR0Jj61eKVL6SK9iQkCXnZ39B7pQOTdNAyoLkUT45Kj+rPRzxL2Q3zMzM9X4Sj9VzZpaE+D/Hv/3RyBNeF6df1lkTYJhMmf/zaHzeDzJtABXF3ARGhEIEfh0Y1z1B5x5blog/0xJzlSetMClFUXjozWcboCUe4niiYJUrzwQJZDzxJqkD9nHpMOiYikkT5Y+qr+LCLSiDs2QZHVYDZoodnVFks8UTVFKydORouoRo7QiphUprZzyrunq8+rlMWeWylQfQ1EwUdj/Pf7fGAFFWaSI0/+HJsF/43WVxZLzRJBFCETwREBE+GSTnhaW6uzo1bPUIowiZCK4InQiKPJ3UR4Jfsghv4sQywuL9RHFUJxRUrleTUn+TClFqOU8UbC0JZJ3TSu93DM9EPL+8g7SxZxWGDHrYtnOPNLPlhC/HPK900pcWVmp7plecOTvcr48U+4th/wuz6qu/NUtu1yffnb6Wvks/V4ybnKv/6lk6d+Yw/895S8cAZFBkV9ZoKsv0v/pI/4/oL9yJJNTEWEAAAAASUVORK5CYII="/>
          <p:cNvSpPr>
            <a:spLocks noChangeAspect="1" noChangeArrowheads="1"/>
          </p:cNvSpPr>
          <p:nvPr/>
        </p:nvSpPr>
        <p:spPr bwMode="auto">
          <a:xfrm>
            <a:off x="31750" y="-373063"/>
            <a:ext cx="2038350" cy="12573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2054" name="AutoShape 6" descr="https://attachment.outlook.office.net/owa/garnaud@metropoletpm.fr/service.svc/s/GetFileAttachment?id=AAMkADc4MjNkNjQ0LTRlZjAtNDAzZi1iMjQ5LTU1MjI4MDIzNWEyOABGAAAAAABLxaveZIIkRoRg0zBqYgJwBwD%2BAX4gJJGKRpVoBXUBBL5qAAOxvS2VAACSDTzmXr1OS5IxUEEDcj2MAAAMA%2F1wAAABEgAQAIUppsRuG%2FZLjj0V7c5aFGE%3D&amp;X-OWA-CANARY=GP-6sOaSAUKCN3RI56qLa4CB9A3qU9YYkiF7mxqVJO2xD8WiNgEjjD9rXOjwiTpPGnx2SdIS8Dk.&amp;token=eyJhbGciOiJSUzI1NiIsImtpZCI6IjA2MDBGOUY2NzQ2MjA3MzdFNzM0MDRFMjg3QzQ1QTgxOENCN0NFQjgiLCJ4NXQiOiJCZ0Q1OW5SaUJ6Zm5OQVRpaDhSYWdZeTN6cmciLCJ0eXAiOiJKV1QifQ.eyJ2ZXIiOiJFeGNoYW5nZS5DYWxsYmFjay5WMSIsImFwcGN0eHNlbmRlciI6Ik93YURvd25sb2FkQDRiYzIzYTYyLWYwZTktNDMwNS05YTk0LWNiYTgyMWYwYTViZCIsImFwcGN0eCI6IntcIm1zZXhjaHByb3RcIjpcIm93YVwiLFwicHJpbWFyeXNpZFwiOlwiUy0xLTUtMjEtMzI0NjIyNTE2NS0xNzQ2NDcwOTY4LTIwOTIyNDA5MTAtNDg1NDUwN1wiLFwicHVpZFwiOlwiMTE1MzkwNjY2MTAyMDc4MDk2OFwiLFwib2lkXCI6XCJiOGZjYzU0Zi03OTkzLTQyYWItYmQwNC00NzI5OTQ1MTE1MmFcIixcInNjb3BlXCI6XCJPd2FEb3dubG9hZFwifSIsIm5iZiI6MTU0MzI2OTQwNCwiZXhwIjoxNTQzMjcwMDA0LCJpc3MiOiIwMDAwMDAwMi0wMDAwLTBmZjEtY2UwMC0wMDAwMDAwMDAwMDBANGJjMjNhNjItZjBlOS00MzA1LTlhOTQtY2JhODIxZjBhNWJkIiwiYXVkIjoiMDAwMDAwMDItMDAwMC0wZmYxLWNlMDAtMDAwMDAwMDAwMDAwL2F0dGFjaG1lbnQub3V0bG9vay5vZmZpY2UubmV0QDRiYzIzYTYyLWYwZTktNDMwNS05YTk0LWNiYTgyMWYwYTViZCJ9.BWXJkDS84IMtlTHJ7lyKKDzXavvj8DlVWZbbxNlCURAVEjtlT1d42hgu1ZwSjM0CojXJr7NIf9dAX-_oVrnP_LCCFr41amTnRF-9TY5-ea53WhwiyJkixdL13NEIoJda09jbIky7E4I-XgKnN0JrUgZQ20pXi2wiZ55916IOrSdT_F7L1qZv81nI-7zB9WDcazSjpSNvqxvn5bPS2dFZlSKfF8KX6DrE47qFjAELx8IO81hTScqmaehES6U5DgedRuWLPDlJVgeuJkogYoJu2uJoRKI8ylwgVmsMDDOZZCwz5FfDp5yKvRnSbeMuiXvQGq-SwwPew9bc7EzjUiK39w&amp;owa=outlook.office.com&amp;isImagePreview=Tr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6124" y="4368874"/>
            <a:ext cx="592621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/>
          <p:nvPr/>
        </p:nvSpPr>
        <p:spPr>
          <a:xfrm>
            <a:off x="5854310" y="4584898"/>
            <a:ext cx="734491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8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Gisèle </a:t>
            </a:r>
            <a:r>
              <a:rPr lang="fr-FR" sz="2800" b="1" dirty="0" err="1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Gibaud</a:t>
            </a:r>
            <a:r>
              <a:rPr lang="fr-FR" sz="28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-Arnaud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8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Responsable de la </a:t>
            </a:r>
            <a:r>
              <a:rPr lang="fr-FR" sz="2400" b="1" dirty="0" err="1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sous-Direction</a:t>
            </a:r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de l’Évaluation et du Conseil en Gestion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En charge des </a:t>
            </a:r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Archives</a:t>
            </a:r>
          </a:p>
          <a:p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b="1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fr-FR" sz="2400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Tel</a:t>
            </a:r>
            <a:r>
              <a:rPr lang="fr-FR" sz="2400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 : + 33 (0)4 94 46 73 </a:t>
            </a:r>
            <a:r>
              <a:rPr lang="fr-FR" sz="2400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93</a:t>
            </a:r>
          </a:p>
          <a:p>
            <a:r>
              <a:rPr lang="fr-FR" sz="2400" dirty="0" smtClean="0">
                <a:solidFill>
                  <a:srgbClr val="403152"/>
                </a:solidFill>
                <a:latin typeface="Arial" pitchFamily="34" charset="0"/>
                <a:cs typeface="Arial" pitchFamily="34" charset="0"/>
              </a:rPr>
              <a:t>garnaud@metropoletpm.fr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3210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La </a:t>
            </a: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Métropole </a:t>
            </a: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TPM - Contexte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0140" y="1200522"/>
            <a:ext cx="12817424" cy="889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Créée en 2002, la Communauté d´Agglomération Toulon Provence Méditerranée s’est transformée, le 1</a:t>
            </a:r>
            <a:r>
              <a:rPr lang="fr-FR" altLang="fr-FR" sz="2800" baseline="30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</a:t>
            </a: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janvier 2018 en application du décret </a:t>
            </a:r>
            <a: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</a:t>
            </a: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° 2017-1758 du 26 décembre 2017, en </a:t>
            </a:r>
            <a:r>
              <a:rPr lang="fr-FR" alt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Métropole Toulon Provence Méditerranée</a:t>
            </a: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(MTPM). Son territoire reste inchangé et regroupe </a:t>
            </a:r>
            <a:r>
              <a:rPr lang="fr-FR" altLang="fr-FR" sz="28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douze communes</a:t>
            </a: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Carqueiranne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Crau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Garde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Hyères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Ollioules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Pradet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 Revest-les-Eaux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Saint-Mandrier-sur-Mer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Six-Fours-les-Plages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Seyne-sur-Mer</a:t>
            </a:r>
            <a:endParaRPr lang="fr-FR" altLang="fr-FR" sz="2000" dirty="0"/>
          </a:p>
          <a:p>
            <a:pPr marL="530225" lvl="0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Toulon</a:t>
            </a:r>
          </a:p>
          <a:p>
            <a:pPr marL="530225" indent="-441325" algn="just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fr-FR" altLang="fr-FR" sz="2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La Valette-du-Var</a:t>
            </a:r>
            <a:endParaRPr lang="fr-FR" altLang="fr-FR" sz="4400" dirty="0">
              <a:latin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lang="fr-FR" altLang="fr-FR" sz="2000" dirty="0"/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000" dirty="0">
                <a:latin typeface="Arial" panose="020B0604020202020204" pitchFamily="34" charset="0"/>
                <a:hlinkClick r:id="rId3"/>
              </a:rPr>
              <a:t>https://metropoletpm.fr</a:t>
            </a:r>
            <a:r>
              <a:rPr lang="fr-FR" altLang="fr-FR" sz="2000" dirty="0" smtClean="0">
                <a:latin typeface="Arial" panose="020B0604020202020204" pitchFamily="34" charset="0"/>
                <a:hlinkClick r:id="rId3"/>
              </a:rPr>
              <a:t>/</a:t>
            </a:r>
            <a:r>
              <a:rPr lang="fr-FR" altLang="fr-FR" sz="2000" dirty="0" smtClean="0">
                <a:latin typeface="Arial" panose="020B0604020202020204" pitchFamily="34" charset="0"/>
              </a:rPr>
              <a:t> </a:t>
            </a:r>
            <a:endParaRPr lang="fr-FR" altLang="fr-FR" sz="2000" dirty="0">
              <a:latin typeface="Arial" panose="020B0604020202020204" pitchFamily="34" charset="0"/>
            </a:endParaRPr>
          </a:p>
        </p:txBody>
      </p:sp>
      <p:pic>
        <p:nvPicPr>
          <p:cNvPr id="10" name="Picture 2" descr="http://culturelle.free.fr/IMG/jpg/TPM_carte.jpg"/>
          <p:cNvPicPr>
            <a:picLocks noChangeAspect="1" noChangeArrowheads="1"/>
          </p:cNvPicPr>
          <p:nvPr/>
        </p:nvPicPr>
        <p:blipFill>
          <a:blip r:embed="rId4" r:link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48772" y="3936826"/>
            <a:ext cx="6870122" cy="5544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La </a:t>
            </a: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Métropole </a:t>
            </a: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TPM - Contexte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0140" y="840482"/>
            <a:ext cx="128174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 territoire très structuré au niveau Archives :</a:t>
            </a: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altLang="fr-FR" sz="28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5 communes avec des services constitués ainsi que l’</a:t>
            </a:r>
            <a:r>
              <a:rPr lang="fr-FR" altLang="fr-FR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interco</a:t>
            </a:r>
            <a:endParaRPr lang="fr-FR" alt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9 communes au total avec un service Archives</a:t>
            </a:r>
            <a:r>
              <a:rPr lang="fr-FR" alt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r-FR" altLang="fr-F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8" name="Groupe 57"/>
          <p:cNvGrpSpPr/>
          <p:nvPr/>
        </p:nvGrpSpPr>
        <p:grpSpPr>
          <a:xfrm>
            <a:off x="1152228" y="2568674"/>
            <a:ext cx="10585176" cy="7632848"/>
            <a:chOff x="869157" y="989013"/>
            <a:chExt cx="7943849" cy="5162550"/>
          </a:xfrm>
        </p:grpSpPr>
        <p:sp>
          <p:nvSpPr>
            <p:cNvPr id="59" name="Freeform 5"/>
            <p:cNvSpPr>
              <a:spLocks noEditPoints="1"/>
            </p:cNvSpPr>
            <p:nvPr/>
          </p:nvSpPr>
          <p:spPr bwMode="auto">
            <a:xfrm>
              <a:off x="6050756" y="1414463"/>
              <a:ext cx="2762250" cy="4737100"/>
            </a:xfrm>
            <a:custGeom>
              <a:avLst/>
              <a:gdLst>
                <a:gd name="T0" fmla="*/ 239 w 1740"/>
                <a:gd name="T1" fmla="*/ 2398 h 2984"/>
                <a:gd name="T2" fmla="*/ 243 w 1740"/>
                <a:gd name="T3" fmla="*/ 2231 h 2984"/>
                <a:gd name="T4" fmla="*/ 540 w 1740"/>
                <a:gd name="T5" fmla="*/ 2097 h 2984"/>
                <a:gd name="T6" fmla="*/ 296 w 1740"/>
                <a:gd name="T7" fmla="*/ 1655 h 2984"/>
                <a:gd name="T8" fmla="*/ 0 w 1740"/>
                <a:gd name="T9" fmla="*/ 1257 h 2984"/>
                <a:gd name="T10" fmla="*/ 349 w 1740"/>
                <a:gd name="T11" fmla="*/ 912 h 2984"/>
                <a:gd name="T12" fmla="*/ 424 w 1740"/>
                <a:gd name="T13" fmla="*/ 699 h 2984"/>
                <a:gd name="T14" fmla="*/ 259 w 1740"/>
                <a:gd name="T15" fmla="*/ 341 h 2984"/>
                <a:gd name="T16" fmla="*/ 410 w 1740"/>
                <a:gd name="T17" fmla="*/ 172 h 2984"/>
                <a:gd name="T18" fmla="*/ 766 w 1740"/>
                <a:gd name="T19" fmla="*/ 46 h 2984"/>
                <a:gd name="T20" fmla="*/ 969 w 1740"/>
                <a:gd name="T21" fmla="*/ 281 h 2984"/>
                <a:gd name="T22" fmla="*/ 1179 w 1740"/>
                <a:gd name="T23" fmla="*/ 824 h 2984"/>
                <a:gd name="T24" fmla="*/ 1131 w 1740"/>
                <a:gd name="T25" fmla="*/ 1046 h 2984"/>
                <a:gd name="T26" fmla="*/ 1406 w 1740"/>
                <a:gd name="T27" fmla="*/ 1090 h 2984"/>
                <a:gd name="T28" fmla="*/ 1511 w 1740"/>
                <a:gd name="T29" fmla="*/ 1216 h 2984"/>
                <a:gd name="T30" fmla="*/ 986 w 1740"/>
                <a:gd name="T31" fmla="*/ 1325 h 2984"/>
                <a:gd name="T32" fmla="*/ 751 w 1740"/>
                <a:gd name="T33" fmla="*/ 1727 h 2984"/>
                <a:gd name="T34" fmla="*/ 751 w 1740"/>
                <a:gd name="T35" fmla="*/ 2238 h 2984"/>
                <a:gd name="T36" fmla="*/ 859 w 1740"/>
                <a:gd name="T37" fmla="*/ 2343 h 2984"/>
                <a:gd name="T38" fmla="*/ 681 w 1740"/>
                <a:gd name="T39" fmla="*/ 2389 h 2984"/>
                <a:gd name="T40" fmla="*/ 437 w 1740"/>
                <a:gd name="T41" fmla="*/ 2338 h 2984"/>
                <a:gd name="T42" fmla="*/ 1228 w 1740"/>
                <a:gd name="T43" fmla="*/ 2984 h 2984"/>
                <a:gd name="T44" fmla="*/ 1195 w 1740"/>
                <a:gd name="T45" fmla="*/ 2899 h 2984"/>
                <a:gd name="T46" fmla="*/ 894 w 1740"/>
                <a:gd name="T47" fmla="*/ 2772 h 2984"/>
                <a:gd name="T48" fmla="*/ 885 w 1740"/>
                <a:gd name="T49" fmla="*/ 2745 h 2984"/>
                <a:gd name="T50" fmla="*/ 969 w 1740"/>
                <a:gd name="T51" fmla="*/ 2664 h 2984"/>
                <a:gd name="T52" fmla="*/ 1234 w 1740"/>
                <a:gd name="T53" fmla="*/ 2721 h 2984"/>
                <a:gd name="T54" fmla="*/ 1379 w 1740"/>
                <a:gd name="T55" fmla="*/ 2659 h 2984"/>
                <a:gd name="T56" fmla="*/ 1529 w 1740"/>
                <a:gd name="T57" fmla="*/ 2589 h 2984"/>
                <a:gd name="T58" fmla="*/ 1613 w 1740"/>
                <a:gd name="T59" fmla="*/ 2400 h 2984"/>
                <a:gd name="T60" fmla="*/ 1657 w 1740"/>
                <a:gd name="T61" fmla="*/ 2455 h 2984"/>
                <a:gd name="T62" fmla="*/ 1740 w 1740"/>
                <a:gd name="T63" fmla="*/ 2666 h 2984"/>
                <a:gd name="T64" fmla="*/ 1705 w 1740"/>
                <a:gd name="T65" fmla="*/ 2749 h 2984"/>
                <a:gd name="T66" fmla="*/ 1516 w 1740"/>
                <a:gd name="T67" fmla="*/ 2824 h 2984"/>
                <a:gd name="T68" fmla="*/ 1320 w 1740"/>
                <a:gd name="T69" fmla="*/ 2967 h 29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740" h="2984">
                  <a:moveTo>
                    <a:pt x="401" y="2310"/>
                  </a:moveTo>
                  <a:lnTo>
                    <a:pt x="239" y="2398"/>
                  </a:lnTo>
                  <a:lnTo>
                    <a:pt x="169" y="2286"/>
                  </a:lnTo>
                  <a:lnTo>
                    <a:pt x="243" y="2231"/>
                  </a:lnTo>
                  <a:lnTo>
                    <a:pt x="472" y="2216"/>
                  </a:lnTo>
                  <a:lnTo>
                    <a:pt x="540" y="2097"/>
                  </a:lnTo>
                  <a:lnTo>
                    <a:pt x="461" y="1732"/>
                  </a:lnTo>
                  <a:lnTo>
                    <a:pt x="296" y="1655"/>
                  </a:lnTo>
                  <a:lnTo>
                    <a:pt x="263" y="1484"/>
                  </a:lnTo>
                  <a:lnTo>
                    <a:pt x="0" y="1257"/>
                  </a:lnTo>
                  <a:lnTo>
                    <a:pt x="37" y="993"/>
                  </a:lnTo>
                  <a:lnTo>
                    <a:pt x="349" y="912"/>
                  </a:lnTo>
                  <a:lnTo>
                    <a:pt x="355" y="818"/>
                  </a:lnTo>
                  <a:lnTo>
                    <a:pt x="424" y="699"/>
                  </a:lnTo>
                  <a:lnTo>
                    <a:pt x="268" y="528"/>
                  </a:lnTo>
                  <a:lnTo>
                    <a:pt x="259" y="341"/>
                  </a:lnTo>
                  <a:lnTo>
                    <a:pt x="298" y="255"/>
                  </a:lnTo>
                  <a:lnTo>
                    <a:pt x="410" y="172"/>
                  </a:lnTo>
                  <a:lnTo>
                    <a:pt x="485" y="0"/>
                  </a:lnTo>
                  <a:lnTo>
                    <a:pt x="766" y="46"/>
                  </a:lnTo>
                  <a:lnTo>
                    <a:pt x="736" y="130"/>
                  </a:lnTo>
                  <a:lnTo>
                    <a:pt x="969" y="281"/>
                  </a:lnTo>
                  <a:lnTo>
                    <a:pt x="1160" y="548"/>
                  </a:lnTo>
                  <a:lnTo>
                    <a:pt x="1179" y="824"/>
                  </a:lnTo>
                  <a:lnTo>
                    <a:pt x="1122" y="952"/>
                  </a:lnTo>
                  <a:lnTo>
                    <a:pt x="1131" y="1046"/>
                  </a:lnTo>
                  <a:lnTo>
                    <a:pt x="1362" y="1071"/>
                  </a:lnTo>
                  <a:lnTo>
                    <a:pt x="1406" y="1090"/>
                  </a:lnTo>
                  <a:lnTo>
                    <a:pt x="1491" y="1128"/>
                  </a:lnTo>
                  <a:lnTo>
                    <a:pt x="1511" y="1216"/>
                  </a:lnTo>
                  <a:lnTo>
                    <a:pt x="1184" y="1196"/>
                  </a:lnTo>
                  <a:lnTo>
                    <a:pt x="986" y="1325"/>
                  </a:lnTo>
                  <a:lnTo>
                    <a:pt x="837" y="1508"/>
                  </a:lnTo>
                  <a:lnTo>
                    <a:pt x="751" y="1727"/>
                  </a:lnTo>
                  <a:lnTo>
                    <a:pt x="712" y="2055"/>
                  </a:lnTo>
                  <a:lnTo>
                    <a:pt x="751" y="2238"/>
                  </a:lnTo>
                  <a:lnTo>
                    <a:pt x="870" y="2306"/>
                  </a:lnTo>
                  <a:lnTo>
                    <a:pt x="859" y="2343"/>
                  </a:lnTo>
                  <a:lnTo>
                    <a:pt x="729" y="2394"/>
                  </a:lnTo>
                  <a:lnTo>
                    <a:pt x="681" y="2389"/>
                  </a:lnTo>
                  <a:lnTo>
                    <a:pt x="567" y="2306"/>
                  </a:lnTo>
                  <a:lnTo>
                    <a:pt x="437" y="2338"/>
                  </a:lnTo>
                  <a:lnTo>
                    <a:pt x="401" y="2310"/>
                  </a:lnTo>
                  <a:close/>
                  <a:moveTo>
                    <a:pt x="1228" y="2984"/>
                  </a:moveTo>
                  <a:lnTo>
                    <a:pt x="1210" y="2967"/>
                  </a:lnTo>
                  <a:lnTo>
                    <a:pt x="1195" y="2899"/>
                  </a:lnTo>
                  <a:lnTo>
                    <a:pt x="1158" y="2868"/>
                  </a:lnTo>
                  <a:lnTo>
                    <a:pt x="894" y="2772"/>
                  </a:lnTo>
                  <a:lnTo>
                    <a:pt x="876" y="2763"/>
                  </a:lnTo>
                  <a:lnTo>
                    <a:pt x="885" y="2745"/>
                  </a:lnTo>
                  <a:lnTo>
                    <a:pt x="951" y="2679"/>
                  </a:lnTo>
                  <a:lnTo>
                    <a:pt x="969" y="2664"/>
                  </a:lnTo>
                  <a:lnTo>
                    <a:pt x="1037" y="2644"/>
                  </a:lnTo>
                  <a:lnTo>
                    <a:pt x="1234" y="2721"/>
                  </a:lnTo>
                  <a:lnTo>
                    <a:pt x="1327" y="2705"/>
                  </a:lnTo>
                  <a:lnTo>
                    <a:pt x="1379" y="2659"/>
                  </a:lnTo>
                  <a:lnTo>
                    <a:pt x="1413" y="2572"/>
                  </a:lnTo>
                  <a:lnTo>
                    <a:pt x="1529" y="2589"/>
                  </a:lnTo>
                  <a:lnTo>
                    <a:pt x="1568" y="2561"/>
                  </a:lnTo>
                  <a:lnTo>
                    <a:pt x="1613" y="2400"/>
                  </a:lnTo>
                  <a:lnTo>
                    <a:pt x="1635" y="2391"/>
                  </a:lnTo>
                  <a:lnTo>
                    <a:pt x="1657" y="2455"/>
                  </a:lnTo>
                  <a:lnTo>
                    <a:pt x="1694" y="2484"/>
                  </a:lnTo>
                  <a:lnTo>
                    <a:pt x="1740" y="2666"/>
                  </a:lnTo>
                  <a:lnTo>
                    <a:pt x="1722" y="2732"/>
                  </a:lnTo>
                  <a:lnTo>
                    <a:pt x="1705" y="2749"/>
                  </a:lnTo>
                  <a:lnTo>
                    <a:pt x="1613" y="2765"/>
                  </a:lnTo>
                  <a:lnTo>
                    <a:pt x="1516" y="2824"/>
                  </a:lnTo>
                  <a:lnTo>
                    <a:pt x="1388" y="2872"/>
                  </a:lnTo>
                  <a:lnTo>
                    <a:pt x="1320" y="2967"/>
                  </a:lnTo>
                  <a:lnTo>
                    <a:pt x="1228" y="2984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0" name="Freeform 6"/>
            <p:cNvSpPr>
              <a:spLocks/>
            </p:cNvSpPr>
            <p:nvPr/>
          </p:nvSpPr>
          <p:spPr bwMode="auto">
            <a:xfrm>
              <a:off x="5337969" y="3395663"/>
              <a:ext cx="1182687" cy="827088"/>
            </a:xfrm>
            <a:custGeom>
              <a:avLst/>
              <a:gdLst>
                <a:gd name="T0" fmla="*/ 0 w 745"/>
                <a:gd name="T1" fmla="*/ 521 h 521"/>
                <a:gd name="T2" fmla="*/ 110 w 745"/>
                <a:gd name="T3" fmla="*/ 385 h 521"/>
                <a:gd name="T4" fmla="*/ 158 w 745"/>
                <a:gd name="T5" fmla="*/ 258 h 521"/>
                <a:gd name="T6" fmla="*/ 116 w 745"/>
                <a:gd name="T7" fmla="*/ 82 h 521"/>
                <a:gd name="T8" fmla="*/ 191 w 745"/>
                <a:gd name="T9" fmla="*/ 0 h 521"/>
                <a:gd name="T10" fmla="*/ 449 w 745"/>
                <a:gd name="T11" fmla="*/ 9 h 521"/>
                <a:gd name="T12" fmla="*/ 712 w 745"/>
                <a:gd name="T13" fmla="*/ 236 h 521"/>
                <a:gd name="T14" fmla="*/ 745 w 745"/>
                <a:gd name="T15" fmla="*/ 407 h 521"/>
                <a:gd name="T16" fmla="*/ 475 w 745"/>
                <a:gd name="T17" fmla="*/ 370 h 521"/>
                <a:gd name="T18" fmla="*/ 182 w 745"/>
                <a:gd name="T19" fmla="*/ 491 h 521"/>
                <a:gd name="T20" fmla="*/ 0 w 745"/>
                <a:gd name="T21" fmla="*/ 521 h 5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45" h="521">
                  <a:moveTo>
                    <a:pt x="0" y="521"/>
                  </a:moveTo>
                  <a:lnTo>
                    <a:pt x="110" y="385"/>
                  </a:lnTo>
                  <a:lnTo>
                    <a:pt x="158" y="258"/>
                  </a:lnTo>
                  <a:lnTo>
                    <a:pt x="116" y="82"/>
                  </a:lnTo>
                  <a:lnTo>
                    <a:pt x="191" y="0"/>
                  </a:lnTo>
                  <a:lnTo>
                    <a:pt x="449" y="9"/>
                  </a:lnTo>
                  <a:lnTo>
                    <a:pt x="712" y="236"/>
                  </a:lnTo>
                  <a:lnTo>
                    <a:pt x="745" y="407"/>
                  </a:lnTo>
                  <a:lnTo>
                    <a:pt x="475" y="370"/>
                  </a:lnTo>
                  <a:lnTo>
                    <a:pt x="182" y="491"/>
                  </a:lnTo>
                  <a:lnTo>
                    <a:pt x="0" y="52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1" name="Freeform 7"/>
            <p:cNvSpPr>
              <a:spLocks/>
            </p:cNvSpPr>
            <p:nvPr/>
          </p:nvSpPr>
          <p:spPr bwMode="auto">
            <a:xfrm>
              <a:off x="2934494" y="2305051"/>
              <a:ext cx="1649412" cy="1404938"/>
            </a:xfrm>
            <a:custGeom>
              <a:avLst/>
              <a:gdLst>
                <a:gd name="T0" fmla="*/ 974 w 1039"/>
                <a:gd name="T1" fmla="*/ 841 h 885"/>
                <a:gd name="T2" fmla="*/ 483 w 1039"/>
                <a:gd name="T3" fmla="*/ 885 h 885"/>
                <a:gd name="T4" fmla="*/ 501 w 1039"/>
                <a:gd name="T5" fmla="*/ 747 h 885"/>
                <a:gd name="T6" fmla="*/ 398 w 1039"/>
                <a:gd name="T7" fmla="*/ 655 h 885"/>
                <a:gd name="T8" fmla="*/ 310 w 1039"/>
                <a:gd name="T9" fmla="*/ 685 h 885"/>
                <a:gd name="T10" fmla="*/ 250 w 1039"/>
                <a:gd name="T11" fmla="*/ 754 h 885"/>
                <a:gd name="T12" fmla="*/ 72 w 1039"/>
                <a:gd name="T13" fmla="*/ 745 h 885"/>
                <a:gd name="T14" fmla="*/ 9 w 1039"/>
                <a:gd name="T15" fmla="*/ 525 h 885"/>
                <a:gd name="T16" fmla="*/ 33 w 1039"/>
                <a:gd name="T17" fmla="*/ 433 h 885"/>
                <a:gd name="T18" fmla="*/ 0 w 1039"/>
                <a:gd name="T19" fmla="*/ 154 h 885"/>
                <a:gd name="T20" fmla="*/ 108 w 1039"/>
                <a:gd name="T21" fmla="*/ 99 h 885"/>
                <a:gd name="T22" fmla="*/ 189 w 1039"/>
                <a:gd name="T23" fmla="*/ 0 h 885"/>
                <a:gd name="T24" fmla="*/ 354 w 1039"/>
                <a:gd name="T25" fmla="*/ 88 h 885"/>
                <a:gd name="T26" fmla="*/ 534 w 1039"/>
                <a:gd name="T27" fmla="*/ 70 h 885"/>
                <a:gd name="T28" fmla="*/ 710 w 1039"/>
                <a:gd name="T29" fmla="*/ 132 h 885"/>
                <a:gd name="T30" fmla="*/ 727 w 1039"/>
                <a:gd name="T31" fmla="*/ 175 h 885"/>
                <a:gd name="T32" fmla="*/ 930 w 1039"/>
                <a:gd name="T33" fmla="*/ 283 h 885"/>
                <a:gd name="T34" fmla="*/ 967 w 1039"/>
                <a:gd name="T35" fmla="*/ 459 h 885"/>
                <a:gd name="T36" fmla="*/ 1039 w 1039"/>
                <a:gd name="T37" fmla="*/ 573 h 885"/>
                <a:gd name="T38" fmla="*/ 1017 w 1039"/>
                <a:gd name="T39" fmla="*/ 611 h 885"/>
                <a:gd name="T40" fmla="*/ 974 w 1039"/>
                <a:gd name="T41" fmla="*/ 841 h 8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039" h="885">
                  <a:moveTo>
                    <a:pt x="974" y="841"/>
                  </a:moveTo>
                  <a:lnTo>
                    <a:pt x="483" y="885"/>
                  </a:lnTo>
                  <a:lnTo>
                    <a:pt x="501" y="747"/>
                  </a:lnTo>
                  <a:lnTo>
                    <a:pt x="398" y="655"/>
                  </a:lnTo>
                  <a:lnTo>
                    <a:pt x="310" y="685"/>
                  </a:lnTo>
                  <a:lnTo>
                    <a:pt x="250" y="754"/>
                  </a:lnTo>
                  <a:lnTo>
                    <a:pt x="72" y="745"/>
                  </a:lnTo>
                  <a:lnTo>
                    <a:pt x="9" y="525"/>
                  </a:lnTo>
                  <a:lnTo>
                    <a:pt x="33" y="433"/>
                  </a:lnTo>
                  <a:lnTo>
                    <a:pt x="0" y="154"/>
                  </a:lnTo>
                  <a:lnTo>
                    <a:pt x="108" y="99"/>
                  </a:lnTo>
                  <a:lnTo>
                    <a:pt x="189" y="0"/>
                  </a:lnTo>
                  <a:lnTo>
                    <a:pt x="354" y="88"/>
                  </a:lnTo>
                  <a:lnTo>
                    <a:pt x="534" y="70"/>
                  </a:lnTo>
                  <a:lnTo>
                    <a:pt x="710" y="132"/>
                  </a:lnTo>
                  <a:lnTo>
                    <a:pt x="727" y="175"/>
                  </a:lnTo>
                  <a:lnTo>
                    <a:pt x="930" y="283"/>
                  </a:lnTo>
                  <a:lnTo>
                    <a:pt x="967" y="459"/>
                  </a:lnTo>
                  <a:lnTo>
                    <a:pt x="1039" y="573"/>
                  </a:lnTo>
                  <a:lnTo>
                    <a:pt x="1017" y="611"/>
                  </a:lnTo>
                  <a:lnTo>
                    <a:pt x="974" y="841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2" name="Freeform 8"/>
            <p:cNvSpPr>
              <a:spLocks/>
            </p:cNvSpPr>
            <p:nvPr/>
          </p:nvSpPr>
          <p:spPr bwMode="auto">
            <a:xfrm>
              <a:off x="3332957" y="4152901"/>
              <a:ext cx="723900" cy="363538"/>
            </a:xfrm>
            <a:custGeom>
              <a:avLst/>
              <a:gdLst>
                <a:gd name="T0" fmla="*/ 0 w 456"/>
                <a:gd name="T1" fmla="*/ 73 h 229"/>
                <a:gd name="T2" fmla="*/ 111 w 456"/>
                <a:gd name="T3" fmla="*/ 0 h 229"/>
                <a:gd name="T4" fmla="*/ 237 w 456"/>
                <a:gd name="T5" fmla="*/ 40 h 229"/>
                <a:gd name="T6" fmla="*/ 320 w 456"/>
                <a:gd name="T7" fmla="*/ 2 h 229"/>
                <a:gd name="T8" fmla="*/ 406 w 456"/>
                <a:gd name="T9" fmla="*/ 33 h 229"/>
                <a:gd name="T10" fmla="*/ 439 w 456"/>
                <a:gd name="T11" fmla="*/ 66 h 229"/>
                <a:gd name="T12" fmla="*/ 456 w 456"/>
                <a:gd name="T13" fmla="*/ 110 h 229"/>
                <a:gd name="T14" fmla="*/ 450 w 456"/>
                <a:gd name="T15" fmla="*/ 156 h 229"/>
                <a:gd name="T16" fmla="*/ 417 w 456"/>
                <a:gd name="T17" fmla="*/ 189 h 229"/>
                <a:gd name="T18" fmla="*/ 281 w 456"/>
                <a:gd name="T19" fmla="*/ 167 h 229"/>
                <a:gd name="T20" fmla="*/ 105 w 456"/>
                <a:gd name="T21" fmla="*/ 229 h 229"/>
                <a:gd name="T22" fmla="*/ 0 w 456"/>
                <a:gd name="T23" fmla="*/ 146 h 229"/>
                <a:gd name="T24" fmla="*/ 0 w 456"/>
                <a:gd name="T25" fmla="*/ 73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56" h="229">
                  <a:moveTo>
                    <a:pt x="0" y="73"/>
                  </a:moveTo>
                  <a:lnTo>
                    <a:pt x="111" y="0"/>
                  </a:lnTo>
                  <a:lnTo>
                    <a:pt x="237" y="40"/>
                  </a:lnTo>
                  <a:lnTo>
                    <a:pt x="320" y="2"/>
                  </a:lnTo>
                  <a:lnTo>
                    <a:pt x="406" y="33"/>
                  </a:lnTo>
                  <a:lnTo>
                    <a:pt x="439" y="66"/>
                  </a:lnTo>
                  <a:lnTo>
                    <a:pt x="456" y="110"/>
                  </a:lnTo>
                  <a:lnTo>
                    <a:pt x="450" y="156"/>
                  </a:lnTo>
                  <a:lnTo>
                    <a:pt x="417" y="189"/>
                  </a:lnTo>
                  <a:lnTo>
                    <a:pt x="281" y="167"/>
                  </a:lnTo>
                  <a:lnTo>
                    <a:pt x="105" y="229"/>
                  </a:lnTo>
                  <a:lnTo>
                    <a:pt x="0" y="146"/>
                  </a:lnTo>
                  <a:lnTo>
                    <a:pt x="0" y="73"/>
                  </a:lnTo>
                  <a:close/>
                </a:path>
              </a:pathLst>
            </a:custGeom>
            <a:noFill/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3" name="Freeform 9"/>
            <p:cNvSpPr>
              <a:spLocks/>
            </p:cNvSpPr>
            <p:nvPr/>
          </p:nvSpPr>
          <p:spPr bwMode="auto">
            <a:xfrm>
              <a:off x="1905794" y="2549526"/>
              <a:ext cx="1143000" cy="938213"/>
            </a:xfrm>
            <a:custGeom>
              <a:avLst/>
              <a:gdLst>
                <a:gd name="T0" fmla="*/ 720 w 720"/>
                <a:gd name="T1" fmla="*/ 591 h 591"/>
                <a:gd name="T2" fmla="*/ 701 w 720"/>
                <a:gd name="T3" fmla="*/ 578 h 591"/>
                <a:gd name="T4" fmla="*/ 343 w 720"/>
                <a:gd name="T5" fmla="*/ 533 h 591"/>
                <a:gd name="T6" fmla="*/ 87 w 720"/>
                <a:gd name="T7" fmla="*/ 556 h 591"/>
                <a:gd name="T8" fmla="*/ 107 w 720"/>
                <a:gd name="T9" fmla="*/ 285 h 591"/>
                <a:gd name="T10" fmla="*/ 20 w 720"/>
                <a:gd name="T11" fmla="*/ 186 h 591"/>
                <a:gd name="T12" fmla="*/ 0 w 720"/>
                <a:gd name="T13" fmla="*/ 52 h 591"/>
                <a:gd name="T14" fmla="*/ 351 w 720"/>
                <a:gd name="T15" fmla="*/ 101 h 591"/>
                <a:gd name="T16" fmla="*/ 648 w 720"/>
                <a:gd name="T17" fmla="*/ 0 h 591"/>
                <a:gd name="T18" fmla="*/ 681 w 720"/>
                <a:gd name="T19" fmla="*/ 279 h 591"/>
                <a:gd name="T20" fmla="*/ 657 w 720"/>
                <a:gd name="T21" fmla="*/ 371 h 591"/>
                <a:gd name="T22" fmla="*/ 720 w 720"/>
                <a:gd name="T23" fmla="*/ 591 h 5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20" h="591">
                  <a:moveTo>
                    <a:pt x="720" y="591"/>
                  </a:moveTo>
                  <a:lnTo>
                    <a:pt x="701" y="578"/>
                  </a:lnTo>
                  <a:lnTo>
                    <a:pt x="343" y="533"/>
                  </a:lnTo>
                  <a:lnTo>
                    <a:pt x="87" y="556"/>
                  </a:lnTo>
                  <a:lnTo>
                    <a:pt x="107" y="285"/>
                  </a:lnTo>
                  <a:lnTo>
                    <a:pt x="20" y="186"/>
                  </a:lnTo>
                  <a:lnTo>
                    <a:pt x="0" y="52"/>
                  </a:lnTo>
                  <a:lnTo>
                    <a:pt x="351" y="101"/>
                  </a:lnTo>
                  <a:lnTo>
                    <a:pt x="648" y="0"/>
                  </a:lnTo>
                  <a:lnTo>
                    <a:pt x="681" y="279"/>
                  </a:lnTo>
                  <a:lnTo>
                    <a:pt x="657" y="371"/>
                  </a:lnTo>
                  <a:lnTo>
                    <a:pt x="720" y="59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4" name="Freeform 10"/>
            <p:cNvSpPr>
              <a:spLocks/>
            </p:cNvSpPr>
            <p:nvPr/>
          </p:nvSpPr>
          <p:spPr bwMode="auto">
            <a:xfrm>
              <a:off x="2450307" y="3395663"/>
              <a:ext cx="941387" cy="1535113"/>
            </a:xfrm>
            <a:custGeom>
              <a:avLst/>
              <a:gdLst>
                <a:gd name="T0" fmla="*/ 556 w 593"/>
                <a:gd name="T1" fmla="*/ 623 h 967"/>
                <a:gd name="T2" fmla="*/ 487 w 593"/>
                <a:gd name="T3" fmla="*/ 568 h 967"/>
                <a:gd name="T4" fmla="*/ 397 w 593"/>
                <a:gd name="T5" fmla="*/ 589 h 967"/>
                <a:gd name="T6" fmla="*/ 257 w 593"/>
                <a:gd name="T7" fmla="*/ 713 h 967"/>
                <a:gd name="T8" fmla="*/ 147 w 593"/>
                <a:gd name="T9" fmla="*/ 967 h 967"/>
                <a:gd name="T10" fmla="*/ 15 w 593"/>
                <a:gd name="T11" fmla="*/ 967 h 967"/>
                <a:gd name="T12" fmla="*/ 0 w 593"/>
                <a:gd name="T13" fmla="*/ 638 h 967"/>
                <a:gd name="T14" fmla="*/ 68 w 593"/>
                <a:gd name="T15" fmla="*/ 367 h 967"/>
                <a:gd name="T16" fmla="*/ 0 w 593"/>
                <a:gd name="T17" fmla="*/ 0 h 967"/>
                <a:gd name="T18" fmla="*/ 358 w 593"/>
                <a:gd name="T19" fmla="*/ 45 h 967"/>
                <a:gd name="T20" fmla="*/ 362 w 593"/>
                <a:gd name="T21" fmla="*/ 220 h 967"/>
                <a:gd name="T22" fmla="*/ 578 w 593"/>
                <a:gd name="T23" fmla="*/ 268 h 967"/>
                <a:gd name="T24" fmla="*/ 593 w 593"/>
                <a:gd name="T25" fmla="*/ 310 h 967"/>
                <a:gd name="T26" fmla="*/ 478 w 593"/>
                <a:gd name="T27" fmla="*/ 504 h 967"/>
                <a:gd name="T28" fmla="*/ 556 w 593"/>
                <a:gd name="T29" fmla="*/ 550 h 967"/>
                <a:gd name="T30" fmla="*/ 556 w 593"/>
                <a:gd name="T31" fmla="*/ 623 h 9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93" h="967">
                  <a:moveTo>
                    <a:pt x="556" y="623"/>
                  </a:moveTo>
                  <a:lnTo>
                    <a:pt x="487" y="568"/>
                  </a:lnTo>
                  <a:lnTo>
                    <a:pt x="397" y="589"/>
                  </a:lnTo>
                  <a:lnTo>
                    <a:pt x="257" y="713"/>
                  </a:lnTo>
                  <a:lnTo>
                    <a:pt x="147" y="967"/>
                  </a:lnTo>
                  <a:lnTo>
                    <a:pt x="15" y="967"/>
                  </a:lnTo>
                  <a:lnTo>
                    <a:pt x="0" y="638"/>
                  </a:lnTo>
                  <a:lnTo>
                    <a:pt x="68" y="367"/>
                  </a:lnTo>
                  <a:lnTo>
                    <a:pt x="0" y="0"/>
                  </a:lnTo>
                  <a:lnTo>
                    <a:pt x="358" y="45"/>
                  </a:lnTo>
                  <a:lnTo>
                    <a:pt x="362" y="220"/>
                  </a:lnTo>
                  <a:lnTo>
                    <a:pt x="578" y="268"/>
                  </a:lnTo>
                  <a:lnTo>
                    <a:pt x="593" y="310"/>
                  </a:lnTo>
                  <a:lnTo>
                    <a:pt x="478" y="504"/>
                  </a:lnTo>
                  <a:lnTo>
                    <a:pt x="556" y="550"/>
                  </a:lnTo>
                  <a:lnTo>
                    <a:pt x="556" y="623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5" name="Freeform 11"/>
            <p:cNvSpPr>
              <a:spLocks/>
            </p:cNvSpPr>
            <p:nvPr/>
          </p:nvSpPr>
          <p:spPr bwMode="auto">
            <a:xfrm>
              <a:off x="4706144" y="3362326"/>
              <a:ext cx="882650" cy="860425"/>
            </a:xfrm>
            <a:custGeom>
              <a:avLst/>
              <a:gdLst>
                <a:gd name="T0" fmla="*/ 398 w 556"/>
                <a:gd name="T1" fmla="*/ 542 h 542"/>
                <a:gd name="T2" fmla="*/ 268 w 556"/>
                <a:gd name="T3" fmla="*/ 509 h 542"/>
                <a:gd name="T4" fmla="*/ 253 w 556"/>
                <a:gd name="T5" fmla="*/ 466 h 542"/>
                <a:gd name="T6" fmla="*/ 312 w 556"/>
                <a:gd name="T7" fmla="*/ 344 h 542"/>
                <a:gd name="T8" fmla="*/ 286 w 556"/>
                <a:gd name="T9" fmla="*/ 305 h 542"/>
                <a:gd name="T10" fmla="*/ 135 w 556"/>
                <a:gd name="T11" fmla="*/ 210 h 542"/>
                <a:gd name="T12" fmla="*/ 0 w 556"/>
                <a:gd name="T13" fmla="*/ 189 h 542"/>
                <a:gd name="T14" fmla="*/ 308 w 556"/>
                <a:gd name="T15" fmla="*/ 0 h 542"/>
                <a:gd name="T16" fmla="*/ 514 w 556"/>
                <a:gd name="T17" fmla="*/ 103 h 542"/>
                <a:gd name="T18" fmla="*/ 556 w 556"/>
                <a:gd name="T19" fmla="*/ 279 h 542"/>
                <a:gd name="T20" fmla="*/ 508 w 556"/>
                <a:gd name="T21" fmla="*/ 406 h 542"/>
                <a:gd name="T22" fmla="*/ 398 w 556"/>
                <a:gd name="T23" fmla="*/ 542 h 5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56" h="542">
                  <a:moveTo>
                    <a:pt x="398" y="542"/>
                  </a:moveTo>
                  <a:lnTo>
                    <a:pt x="268" y="509"/>
                  </a:lnTo>
                  <a:lnTo>
                    <a:pt x="253" y="466"/>
                  </a:lnTo>
                  <a:lnTo>
                    <a:pt x="312" y="344"/>
                  </a:lnTo>
                  <a:lnTo>
                    <a:pt x="286" y="305"/>
                  </a:lnTo>
                  <a:lnTo>
                    <a:pt x="135" y="210"/>
                  </a:lnTo>
                  <a:lnTo>
                    <a:pt x="0" y="189"/>
                  </a:lnTo>
                  <a:lnTo>
                    <a:pt x="308" y="0"/>
                  </a:lnTo>
                  <a:lnTo>
                    <a:pt x="514" y="103"/>
                  </a:lnTo>
                  <a:lnTo>
                    <a:pt x="556" y="279"/>
                  </a:lnTo>
                  <a:lnTo>
                    <a:pt x="508" y="406"/>
                  </a:lnTo>
                  <a:lnTo>
                    <a:pt x="398" y="542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6" name="Freeform 12"/>
            <p:cNvSpPr>
              <a:spLocks/>
            </p:cNvSpPr>
            <p:nvPr/>
          </p:nvSpPr>
          <p:spPr bwMode="auto">
            <a:xfrm>
              <a:off x="4480719" y="2587626"/>
              <a:ext cx="1160462" cy="1074738"/>
            </a:xfrm>
            <a:custGeom>
              <a:avLst/>
              <a:gdLst>
                <a:gd name="T0" fmla="*/ 142 w 731"/>
                <a:gd name="T1" fmla="*/ 677 h 677"/>
                <a:gd name="T2" fmla="*/ 0 w 731"/>
                <a:gd name="T3" fmla="*/ 663 h 677"/>
                <a:gd name="T4" fmla="*/ 43 w 731"/>
                <a:gd name="T5" fmla="*/ 433 h 677"/>
                <a:gd name="T6" fmla="*/ 353 w 731"/>
                <a:gd name="T7" fmla="*/ 222 h 677"/>
                <a:gd name="T8" fmla="*/ 433 w 731"/>
                <a:gd name="T9" fmla="*/ 0 h 677"/>
                <a:gd name="T10" fmla="*/ 610 w 731"/>
                <a:gd name="T11" fmla="*/ 66 h 677"/>
                <a:gd name="T12" fmla="*/ 639 w 731"/>
                <a:gd name="T13" fmla="*/ 417 h 677"/>
                <a:gd name="T14" fmla="*/ 731 w 731"/>
                <a:gd name="T15" fmla="*/ 509 h 677"/>
                <a:gd name="T16" fmla="*/ 656 w 731"/>
                <a:gd name="T17" fmla="*/ 591 h 677"/>
                <a:gd name="T18" fmla="*/ 450 w 731"/>
                <a:gd name="T19" fmla="*/ 488 h 677"/>
                <a:gd name="T20" fmla="*/ 142 w 731"/>
                <a:gd name="T21" fmla="*/ 677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31" h="677">
                  <a:moveTo>
                    <a:pt x="142" y="677"/>
                  </a:moveTo>
                  <a:lnTo>
                    <a:pt x="0" y="663"/>
                  </a:lnTo>
                  <a:lnTo>
                    <a:pt x="43" y="433"/>
                  </a:lnTo>
                  <a:lnTo>
                    <a:pt x="353" y="222"/>
                  </a:lnTo>
                  <a:lnTo>
                    <a:pt x="433" y="0"/>
                  </a:lnTo>
                  <a:lnTo>
                    <a:pt x="610" y="66"/>
                  </a:lnTo>
                  <a:lnTo>
                    <a:pt x="639" y="417"/>
                  </a:lnTo>
                  <a:lnTo>
                    <a:pt x="731" y="509"/>
                  </a:lnTo>
                  <a:lnTo>
                    <a:pt x="656" y="591"/>
                  </a:lnTo>
                  <a:lnTo>
                    <a:pt x="450" y="488"/>
                  </a:lnTo>
                  <a:lnTo>
                    <a:pt x="142" y="677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7" name="Freeform 13"/>
            <p:cNvSpPr>
              <a:spLocks/>
            </p:cNvSpPr>
            <p:nvPr/>
          </p:nvSpPr>
          <p:spPr bwMode="auto">
            <a:xfrm>
              <a:off x="3210719" y="1338263"/>
              <a:ext cx="1390650" cy="1176338"/>
            </a:xfrm>
            <a:custGeom>
              <a:avLst/>
              <a:gdLst>
                <a:gd name="T0" fmla="*/ 536 w 876"/>
                <a:gd name="T1" fmla="*/ 741 h 741"/>
                <a:gd name="T2" fmla="*/ 360 w 876"/>
                <a:gd name="T3" fmla="*/ 679 h 741"/>
                <a:gd name="T4" fmla="*/ 180 w 876"/>
                <a:gd name="T5" fmla="*/ 697 h 741"/>
                <a:gd name="T6" fmla="*/ 15 w 876"/>
                <a:gd name="T7" fmla="*/ 609 h 741"/>
                <a:gd name="T8" fmla="*/ 0 w 876"/>
                <a:gd name="T9" fmla="*/ 470 h 741"/>
                <a:gd name="T10" fmla="*/ 188 w 876"/>
                <a:gd name="T11" fmla="*/ 327 h 741"/>
                <a:gd name="T12" fmla="*/ 305 w 876"/>
                <a:gd name="T13" fmla="*/ 180 h 741"/>
                <a:gd name="T14" fmla="*/ 360 w 876"/>
                <a:gd name="T15" fmla="*/ 0 h 741"/>
                <a:gd name="T16" fmla="*/ 597 w 876"/>
                <a:gd name="T17" fmla="*/ 222 h 741"/>
                <a:gd name="T18" fmla="*/ 685 w 876"/>
                <a:gd name="T19" fmla="*/ 250 h 741"/>
                <a:gd name="T20" fmla="*/ 876 w 876"/>
                <a:gd name="T21" fmla="*/ 540 h 741"/>
                <a:gd name="T22" fmla="*/ 828 w 876"/>
                <a:gd name="T23" fmla="*/ 666 h 741"/>
                <a:gd name="T24" fmla="*/ 604 w 876"/>
                <a:gd name="T25" fmla="*/ 650 h 741"/>
                <a:gd name="T26" fmla="*/ 529 w 876"/>
                <a:gd name="T27" fmla="*/ 697 h 741"/>
                <a:gd name="T28" fmla="*/ 536 w 876"/>
                <a:gd name="T29" fmla="*/ 741 h 7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876" h="741">
                  <a:moveTo>
                    <a:pt x="536" y="741"/>
                  </a:moveTo>
                  <a:lnTo>
                    <a:pt x="360" y="679"/>
                  </a:lnTo>
                  <a:lnTo>
                    <a:pt x="180" y="697"/>
                  </a:lnTo>
                  <a:lnTo>
                    <a:pt x="15" y="609"/>
                  </a:lnTo>
                  <a:lnTo>
                    <a:pt x="0" y="470"/>
                  </a:lnTo>
                  <a:lnTo>
                    <a:pt x="188" y="327"/>
                  </a:lnTo>
                  <a:lnTo>
                    <a:pt x="305" y="180"/>
                  </a:lnTo>
                  <a:lnTo>
                    <a:pt x="360" y="0"/>
                  </a:lnTo>
                  <a:lnTo>
                    <a:pt x="597" y="222"/>
                  </a:lnTo>
                  <a:lnTo>
                    <a:pt x="685" y="250"/>
                  </a:lnTo>
                  <a:lnTo>
                    <a:pt x="876" y="540"/>
                  </a:lnTo>
                  <a:lnTo>
                    <a:pt x="828" y="666"/>
                  </a:lnTo>
                  <a:lnTo>
                    <a:pt x="604" y="650"/>
                  </a:lnTo>
                  <a:lnTo>
                    <a:pt x="529" y="697"/>
                  </a:lnTo>
                  <a:lnTo>
                    <a:pt x="536" y="741"/>
                  </a:lnTo>
                  <a:close/>
                </a:path>
              </a:pathLst>
            </a:custGeom>
            <a:noFill/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8" name="Freeform 14"/>
            <p:cNvSpPr>
              <a:spLocks/>
            </p:cNvSpPr>
            <p:nvPr/>
          </p:nvSpPr>
          <p:spPr bwMode="auto">
            <a:xfrm>
              <a:off x="1654969" y="3395663"/>
              <a:ext cx="903287" cy="1584325"/>
            </a:xfrm>
            <a:custGeom>
              <a:avLst/>
              <a:gdLst>
                <a:gd name="T0" fmla="*/ 516 w 569"/>
                <a:gd name="T1" fmla="*/ 967 h 998"/>
                <a:gd name="T2" fmla="*/ 481 w 569"/>
                <a:gd name="T3" fmla="*/ 998 h 998"/>
                <a:gd name="T4" fmla="*/ 347 w 569"/>
                <a:gd name="T5" fmla="*/ 965 h 998"/>
                <a:gd name="T6" fmla="*/ 191 w 569"/>
                <a:gd name="T7" fmla="*/ 796 h 998"/>
                <a:gd name="T8" fmla="*/ 21 w 569"/>
                <a:gd name="T9" fmla="*/ 719 h 998"/>
                <a:gd name="T10" fmla="*/ 0 w 569"/>
                <a:gd name="T11" fmla="*/ 677 h 998"/>
                <a:gd name="T12" fmla="*/ 87 w 569"/>
                <a:gd name="T13" fmla="*/ 568 h 998"/>
                <a:gd name="T14" fmla="*/ 131 w 569"/>
                <a:gd name="T15" fmla="*/ 387 h 998"/>
                <a:gd name="T16" fmla="*/ 105 w 569"/>
                <a:gd name="T17" fmla="*/ 297 h 998"/>
                <a:gd name="T18" fmla="*/ 151 w 569"/>
                <a:gd name="T19" fmla="*/ 216 h 998"/>
                <a:gd name="T20" fmla="*/ 92 w 569"/>
                <a:gd name="T21" fmla="*/ 91 h 998"/>
                <a:gd name="T22" fmla="*/ 245 w 569"/>
                <a:gd name="T23" fmla="*/ 23 h 998"/>
                <a:gd name="T24" fmla="*/ 501 w 569"/>
                <a:gd name="T25" fmla="*/ 0 h 998"/>
                <a:gd name="T26" fmla="*/ 569 w 569"/>
                <a:gd name="T27" fmla="*/ 367 h 998"/>
                <a:gd name="T28" fmla="*/ 501 w 569"/>
                <a:gd name="T29" fmla="*/ 638 h 998"/>
                <a:gd name="T30" fmla="*/ 516 w 569"/>
                <a:gd name="T31" fmla="*/ 967 h 9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9" h="998">
                  <a:moveTo>
                    <a:pt x="516" y="967"/>
                  </a:moveTo>
                  <a:lnTo>
                    <a:pt x="481" y="998"/>
                  </a:lnTo>
                  <a:lnTo>
                    <a:pt x="347" y="965"/>
                  </a:lnTo>
                  <a:lnTo>
                    <a:pt x="191" y="796"/>
                  </a:lnTo>
                  <a:lnTo>
                    <a:pt x="21" y="719"/>
                  </a:lnTo>
                  <a:lnTo>
                    <a:pt x="0" y="677"/>
                  </a:lnTo>
                  <a:lnTo>
                    <a:pt x="87" y="568"/>
                  </a:lnTo>
                  <a:lnTo>
                    <a:pt x="131" y="387"/>
                  </a:lnTo>
                  <a:lnTo>
                    <a:pt x="105" y="297"/>
                  </a:lnTo>
                  <a:lnTo>
                    <a:pt x="151" y="216"/>
                  </a:lnTo>
                  <a:lnTo>
                    <a:pt x="92" y="91"/>
                  </a:lnTo>
                  <a:lnTo>
                    <a:pt x="245" y="23"/>
                  </a:lnTo>
                  <a:lnTo>
                    <a:pt x="501" y="0"/>
                  </a:lnTo>
                  <a:lnTo>
                    <a:pt x="569" y="367"/>
                  </a:lnTo>
                  <a:lnTo>
                    <a:pt x="501" y="638"/>
                  </a:lnTo>
                  <a:lnTo>
                    <a:pt x="516" y="967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69" name="Freeform 15"/>
            <p:cNvSpPr>
              <a:spLocks/>
            </p:cNvSpPr>
            <p:nvPr/>
          </p:nvSpPr>
          <p:spPr bwMode="auto">
            <a:xfrm>
              <a:off x="5449094" y="989013"/>
              <a:ext cx="1465262" cy="2420938"/>
            </a:xfrm>
            <a:custGeom>
              <a:avLst/>
              <a:gdLst>
                <a:gd name="T0" fmla="*/ 379 w 923"/>
                <a:gd name="T1" fmla="*/ 1525 h 1525"/>
                <a:gd name="T2" fmla="*/ 121 w 923"/>
                <a:gd name="T3" fmla="*/ 1516 h 1525"/>
                <a:gd name="T4" fmla="*/ 29 w 923"/>
                <a:gd name="T5" fmla="*/ 1424 h 1525"/>
                <a:gd name="T6" fmla="*/ 0 w 923"/>
                <a:gd name="T7" fmla="*/ 1073 h 1525"/>
                <a:gd name="T8" fmla="*/ 167 w 923"/>
                <a:gd name="T9" fmla="*/ 1044 h 1525"/>
                <a:gd name="T10" fmla="*/ 293 w 923"/>
                <a:gd name="T11" fmla="*/ 934 h 1525"/>
                <a:gd name="T12" fmla="*/ 390 w 923"/>
                <a:gd name="T13" fmla="*/ 835 h 1525"/>
                <a:gd name="T14" fmla="*/ 462 w 923"/>
                <a:gd name="T15" fmla="*/ 666 h 1525"/>
                <a:gd name="T16" fmla="*/ 499 w 923"/>
                <a:gd name="T17" fmla="*/ 534 h 1525"/>
                <a:gd name="T18" fmla="*/ 469 w 923"/>
                <a:gd name="T19" fmla="*/ 400 h 1525"/>
                <a:gd name="T20" fmla="*/ 565 w 923"/>
                <a:gd name="T21" fmla="*/ 301 h 1525"/>
                <a:gd name="T22" fmla="*/ 570 w 923"/>
                <a:gd name="T23" fmla="*/ 114 h 1525"/>
                <a:gd name="T24" fmla="*/ 649 w 923"/>
                <a:gd name="T25" fmla="*/ 0 h 1525"/>
                <a:gd name="T26" fmla="*/ 822 w 923"/>
                <a:gd name="T27" fmla="*/ 55 h 1525"/>
                <a:gd name="T28" fmla="*/ 888 w 923"/>
                <a:gd name="T29" fmla="*/ 119 h 1525"/>
                <a:gd name="T30" fmla="*/ 923 w 923"/>
                <a:gd name="T31" fmla="*/ 202 h 1525"/>
                <a:gd name="T32" fmla="*/ 864 w 923"/>
                <a:gd name="T33" fmla="*/ 268 h 1525"/>
                <a:gd name="T34" fmla="*/ 789 w 923"/>
                <a:gd name="T35" fmla="*/ 440 h 1525"/>
                <a:gd name="T36" fmla="*/ 677 w 923"/>
                <a:gd name="T37" fmla="*/ 523 h 1525"/>
                <a:gd name="T38" fmla="*/ 638 w 923"/>
                <a:gd name="T39" fmla="*/ 609 h 1525"/>
                <a:gd name="T40" fmla="*/ 647 w 923"/>
                <a:gd name="T41" fmla="*/ 796 h 1525"/>
                <a:gd name="T42" fmla="*/ 803 w 923"/>
                <a:gd name="T43" fmla="*/ 967 h 1525"/>
                <a:gd name="T44" fmla="*/ 734 w 923"/>
                <a:gd name="T45" fmla="*/ 1086 h 1525"/>
                <a:gd name="T46" fmla="*/ 728 w 923"/>
                <a:gd name="T47" fmla="*/ 1180 h 1525"/>
                <a:gd name="T48" fmla="*/ 416 w 923"/>
                <a:gd name="T49" fmla="*/ 1261 h 1525"/>
                <a:gd name="T50" fmla="*/ 379 w 923"/>
                <a:gd name="T51" fmla="*/ 1525 h 1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23" h="1525">
                  <a:moveTo>
                    <a:pt x="379" y="1525"/>
                  </a:moveTo>
                  <a:lnTo>
                    <a:pt x="121" y="1516"/>
                  </a:lnTo>
                  <a:lnTo>
                    <a:pt x="29" y="1424"/>
                  </a:lnTo>
                  <a:lnTo>
                    <a:pt x="0" y="1073"/>
                  </a:lnTo>
                  <a:lnTo>
                    <a:pt x="167" y="1044"/>
                  </a:lnTo>
                  <a:lnTo>
                    <a:pt x="293" y="934"/>
                  </a:lnTo>
                  <a:lnTo>
                    <a:pt x="390" y="835"/>
                  </a:lnTo>
                  <a:lnTo>
                    <a:pt x="462" y="666"/>
                  </a:lnTo>
                  <a:lnTo>
                    <a:pt x="499" y="534"/>
                  </a:lnTo>
                  <a:lnTo>
                    <a:pt x="469" y="400"/>
                  </a:lnTo>
                  <a:lnTo>
                    <a:pt x="565" y="301"/>
                  </a:lnTo>
                  <a:lnTo>
                    <a:pt x="570" y="114"/>
                  </a:lnTo>
                  <a:lnTo>
                    <a:pt x="649" y="0"/>
                  </a:lnTo>
                  <a:lnTo>
                    <a:pt x="822" y="55"/>
                  </a:lnTo>
                  <a:lnTo>
                    <a:pt x="888" y="119"/>
                  </a:lnTo>
                  <a:lnTo>
                    <a:pt x="923" y="202"/>
                  </a:lnTo>
                  <a:lnTo>
                    <a:pt x="864" y="268"/>
                  </a:lnTo>
                  <a:lnTo>
                    <a:pt x="789" y="440"/>
                  </a:lnTo>
                  <a:lnTo>
                    <a:pt x="677" y="523"/>
                  </a:lnTo>
                  <a:lnTo>
                    <a:pt x="638" y="609"/>
                  </a:lnTo>
                  <a:lnTo>
                    <a:pt x="647" y="796"/>
                  </a:lnTo>
                  <a:lnTo>
                    <a:pt x="803" y="967"/>
                  </a:lnTo>
                  <a:lnTo>
                    <a:pt x="734" y="1086"/>
                  </a:lnTo>
                  <a:lnTo>
                    <a:pt x="728" y="1180"/>
                  </a:lnTo>
                  <a:lnTo>
                    <a:pt x="416" y="1261"/>
                  </a:lnTo>
                  <a:lnTo>
                    <a:pt x="379" y="1525"/>
                  </a:lnTo>
                  <a:close/>
                </a:path>
              </a:pathLst>
            </a:custGeom>
            <a:noFill/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0" name="Freeform 16"/>
            <p:cNvSpPr>
              <a:spLocks/>
            </p:cNvSpPr>
            <p:nvPr/>
          </p:nvSpPr>
          <p:spPr bwMode="auto">
            <a:xfrm>
              <a:off x="4050507" y="2195513"/>
              <a:ext cx="1117600" cy="1079500"/>
            </a:xfrm>
            <a:custGeom>
              <a:avLst/>
              <a:gdLst>
                <a:gd name="T0" fmla="*/ 314 w 704"/>
                <a:gd name="T1" fmla="*/ 680 h 680"/>
                <a:gd name="T2" fmla="*/ 336 w 704"/>
                <a:gd name="T3" fmla="*/ 642 h 680"/>
                <a:gd name="T4" fmla="*/ 264 w 704"/>
                <a:gd name="T5" fmla="*/ 528 h 680"/>
                <a:gd name="T6" fmla="*/ 227 w 704"/>
                <a:gd name="T7" fmla="*/ 352 h 680"/>
                <a:gd name="T8" fmla="*/ 24 w 704"/>
                <a:gd name="T9" fmla="*/ 244 h 680"/>
                <a:gd name="T10" fmla="*/ 7 w 704"/>
                <a:gd name="T11" fmla="*/ 201 h 680"/>
                <a:gd name="T12" fmla="*/ 0 w 704"/>
                <a:gd name="T13" fmla="*/ 157 h 680"/>
                <a:gd name="T14" fmla="*/ 75 w 704"/>
                <a:gd name="T15" fmla="*/ 110 h 680"/>
                <a:gd name="T16" fmla="*/ 299 w 704"/>
                <a:gd name="T17" fmla="*/ 126 h 680"/>
                <a:gd name="T18" fmla="*/ 347 w 704"/>
                <a:gd name="T19" fmla="*/ 0 h 680"/>
                <a:gd name="T20" fmla="*/ 380 w 704"/>
                <a:gd name="T21" fmla="*/ 89 h 680"/>
                <a:gd name="T22" fmla="*/ 541 w 704"/>
                <a:gd name="T23" fmla="*/ 170 h 680"/>
                <a:gd name="T24" fmla="*/ 704 w 704"/>
                <a:gd name="T25" fmla="*/ 247 h 680"/>
                <a:gd name="T26" fmla="*/ 624 w 704"/>
                <a:gd name="T27" fmla="*/ 469 h 680"/>
                <a:gd name="T28" fmla="*/ 314 w 704"/>
                <a:gd name="T29" fmla="*/ 680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704" h="680">
                  <a:moveTo>
                    <a:pt x="314" y="680"/>
                  </a:moveTo>
                  <a:lnTo>
                    <a:pt x="336" y="642"/>
                  </a:lnTo>
                  <a:lnTo>
                    <a:pt x="264" y="528"/>
                  </a:lnTo>
                  <a:lnTo>
                    <a:pt x="227" y="352"/>
                  </a:lnTo>
                  <a:lnTo>
                    <a:pt x="24" y="244"/>
                  </a:lnTo>
                  <a:lnTo>
                    <a:pt x="7" y="201"/>
                  </a:lnTo>
                  <a:lnTo>
                    <a:pt x="0" y="157"/>
                  </a:lnTo>
                  <a:lnTo>
                    <a:pt x="75" y="110"/>
                  </a:lnTo>
                  <a:lnTo>
                    <a:pt x="299" y="126"/>
                  </a:lnTo>
                  <a:lnTo>
                    <a:pt x="347" y="0"/>
                  </a:lnTo>
                  <a:lnTo>
                    <a:pt x="380" y="89"/>
                  </a:lnTo>
                  <a:lnTo>
                    <a:pt x="541" y="170"/>
                  </a:lnTo>
                  <a:lnTo>
                    <a:pt x="704" y="247"/>
                  </a:lnTo>
                  <a:lnTo>
                    <a:pt x="624" y="469"/>
                  </a:lnTo>
                  <a:lnTo>
                    <a:pt x="314" y="680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3175">
              <a:solidFill>
                <a:srgbClr val="6E6E6E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/>
            </a:p>
          </p:txBody>
        </p:sp>
        <p:sp>
          <p:nvSpPr>
            <p:cNvPr id="71" name="Rectangle 17"/>
            <p:cNvSpPr>
              <a:spLocks noChangeArrowheads="1"/>
            </p:cNvSpPr>
            <p:nvPr/>
          </p:nvSpPr>
          <p:spPr bwMode="auto">
            <a:xfrm>
              <a:off x="6785769" y="2881313"/>
              <a:ext cx="4857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HYERES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3464719" y="2805113"/>
              <a:ext cx="546100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TOULON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3" name="Rectangle 21"/>
            <p:cNvSpPr>
              <a:spLocks noChangeArrowheads="1"/>
            </p:cNvSpPr>
            <p:nvPr/>
          </p:nvSpPr>
          <p:spPr bwMode="auto">
            <a:xfrm>
              <a:off x="6052344" y="2225676"/>
              <a:ext cx="5540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 CRAU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4" name="Rectangle 23"/>
            <p:cNvSpPr>
              <a:spLocks noChangeArrowheads="1"/>
            </p:cNvSpPr>
            <p:nvPr/>
          </p:nvSpPr>
          <p:spPr bwMode="auto">
            <a:xfrm>
              <a:off x="2213769" y="2822576"/>
              <a:ext cx="69373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OLLIOULES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5" name="Rectangle 25"/>
            <p:cNvSpPr>
              <a:spLocks noChangeArrowheads="1"/>
            </p:cNvSpPr>
            <p:nvPr/>
          </p:nvSpPr>
          <p:spPr bwMode="auto">
            <a:xfrm>
              <a:off x="4893469" y="2965451"/>
              <a:ext cx="6445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 GARDE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6" name="Rectangle 27"/>
            <p:cNvSpPr>
              <a:spLocks noChangeArrowheads="1"/>
            </p:cNvSpPr>
            <p:nvPr/>
          </p:nvSpPr>
          <p:spPr bwMode="auto">
            <a:xfrm>
              <a:off x="3398044" y="1817688"/>
              <a:ext cx="130492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LE REVEST-LES-EAUX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7" name="Rectangle 29"/>
            <p:cNvSpPr>
              <a:spLocks noChangeArrowheads="1"/>
            </p:cNvSpPr>
            <p:nvPr/>
          </p:nvSpPr>
          <p:spPr bwMode="auto">
            <a:xfrm>
              <a:off x="5566569" y="3746501"/>
              <a:ext cx="103981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CARQUEIRANNE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8" name="Rectangle 31"/>
            <p:cNvSpPr>
              <a:spLocks noChangeArrowheads="1"/>
            </p:cNvSpPr>
            <p:nvPr/>
          </p:nvSpPr>
          <p:spPr bwMode="auto">
            <a:xfrm>
              <a:off x="2393157" y="3865563"/>
              <a:ext cx="12477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 SEYNE-SUR-MER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79" name="Rectangle 33"/>
            <p:cNvSpPr>
              <a:spLocks noChangeArrowheads="1"/>
            </p:cNvSpPr>
            <p:nvPr/>
          </p:nvSpPr>
          <p:spPr bwMode="auto">
            <a:xfrm>
              <a:off x="869157" y="3549651"/>
              <a:ext cx="1463675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SIX-FOURS-LES-PLAGES</a:t>
              </a:r>
              <a:endParaRPr kumimoji="0" lang="fr-FR" altLang="fr-FR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0" name="Rectangle 35"/>
            <p:cNvSpPr>
              <a:spLocks noChangeArrowheads="1"/>
            </p:cNvSpPr>
            <p:nvPr/>
          </p:nvSpPr>
          <p:spPr bwMode="auto">
            <a:xfrm>
              <a:off x="4971256" y="3527426"/>
              <a:ext cx="6873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LE PRADET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1" name="Rectangle 37"/>
            <p:cNvSpPr>
              <a:spLocks noChangeArrowheads="1"/>
            </p:cNvSpPr>
            <p:nvPr/>
          </p:nvSpPr>
          <p:spPr bwMode="auto">
            <a:xfrm>
              <a:off x="4191794" y="2476501"/>
              <a:ext cx="1296987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LA VALETTE-DU-VAR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  <p:sp>
          <p:nvSpPr>
            <p:cNvPr id="82" name="Rectangle 39"/>
            <p:cNvSpPr>
              <a:spLocks noChangeArrowheads="1"/>
            </p:cNvSpPr>
            <p:nvPr/>
          </p:nvSpPr>
          <p:spPr bwMode="auto">
            <a:xfrm>
              <a:off x="2972594" y="4217988"/>
              <a:ext cx="1795462" cy="184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fr-FR" altLang="fr-FR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SAINT-MANDRIER-SUR-MER</a:t>
              </a:r>
              <a:endParaRPr kumimoji="0" lang="fr-FR" altLang="fr-FR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Calendrier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60140" y="1056506"/>
            <a:ext cx="1281742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Un projet de mutualisation qui date de la mise en œuvre du schéma de mutualisation</a:t>
            </a:r>
          </a:p>
          <a:p>
            <a:pPr>
              <a:buFont typeface="Wingdings" pitchFamily="2" charset="2"/>
              <a:buChar char="ü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Souhait d’une démarche partagée pour permettre à chacune des communes de se doter d’un SAE et pouvoir se préparer aux différentes étapes de dématérialisation</a:t>
            </a:r>
          </a:p>
          <a:p>
            <a:pPr>
              <a:buFont typeface="Wingdings" pitchFamily="2" charset="2"/>
              <a:buChar char="ü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Début du projet au sein de MTPM en 2015</a:t>
            </a:r>
          </a:p>
        </p:txBody>
      </p:sp>
      <p:graphicFrame>
        <p:nvGraphicFramePr>
          <p:cNvPr id="29" name="Diagramme 28"/>
          <p:cNvGraphicFramePr/>
          <p:nvPr>
            <p:extLst>
              <p:ext uri="{D42A27DB-BD31-4B8C-83A1-F6EECF244321}">
                <p14:modId xmlns:p14="http://schemas.microsoft.com/office/powerpoint/2010/main" xmlns="" val="3244878682"/>
              </p:ext>
            </p:extLst>
          </p:nvPr>
        </p:nvGraphicFramePr>
        <p:xfrm>
          <a:off x="288132" y="5737026"/>
          <a:ext cx="13033448" cy="2016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0" name="ZoneTexte 29"/>
          <p:cNvSpPr txBox="1"/>
          <p:nvPr/>
        </p:nvSpPr>
        <p:spPr>
          <a:xfrm>
            <a:off x="432148" y="5088954"/>
            <a:ext cx="128174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Calendrier du projet</a:t>
            </a: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Architecture logicielle MTPM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32148" y="1112832"/>
            <a:ext cx="128174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Mise en place d’une GED pour gestion des documents nativement numériques mais aussi scannés</a:t>
            </a:r>
          </a:p>
          <a:p>
            <a:pPr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Automatisation par l’intermédiaire du hub d’orchestration PASTELL</a:t>
            </a:r>
          </a:p>
        </p:txBody>
      </p:sp>
      <p:pic>
        <p:nvPicPr>
          <p:cNvPr id="12" name="Picture 2" descr="Afficher l'image d'origine"/>
          <p:cNvPicPr>
            <a:picLocks noChangeAspect="1" noChangeArrowheads="1"/>
          </p:cNvPicPr>
          <p:nvPr/>
        </p:nvPicPr>
        <p:blipFill>
          <a:blip r:embed="rId3" cstate="print"/>
          <a:srcRect l="3079" t="24927" b="23561"/>
          <a:stretch>
            <a:fillRect/>
          </a:stretch>
        </p:blipFill>
        <p:spPr bwMode="auto">
          <a:xfrm>
            <a:off x="1512268" y="3504778"/>
            <a:ext cx="334803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logo pastel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6798" y="6950273"/>
            <a:ext cx="3219450" cy="722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Forme 10"/>
          <p:cNvCxnSpPr>
            <a:stCxn id="12" idx="2"/>
          </p:cNvCxnSpPr>
          <p:nvPr/>
        </p:nvCxnSpPr>
        <p:spPr>
          <a:xfrm rot="16200000" flipH="1">
            <a:off x="3052626" y="4346463"/>
            <a:ext cx="3097833" cy="2830511"/>
          </a:xfrm>
          <a:prstGeom prst="bentConnector3">
            <a:avLst>
              <a:gd name="adj1" fmla="val 100111"/>
            </a:avLst>
          </a:prstGeom>
          <a:ln w="28575">
            <a:solidFill>
              <a:schemeClr val="accent6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2" descr="logo asala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22318" y="8921749"/>
            <a:ext cx="21907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" name="Forme 15"/>
          <p:cNvCxnSpPr>
            <a:endCxn id="16" idx="0"/>
          </p:cNvCxnSpPr>
          <p:nvPr/>
        </p:nvCxnSpPr>
        <p:spPr>
          <a:xfrm rot="5400000">
            <a:off x="6997527" y="8292752"/>
            <a:ext cx="1249163" cy="8830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6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Forme 18"/>
          <p:cNvCxnSpPr>
            <a:stCxn id="1026" idx="2"/>
            <a:endCxn id="13" idx="0"/>
          </p:cNvCxnSpPr>
          <p:nvPr/>
        </p:nvCxnSpPr>
        <p:spPr>
          <a:xfrm rot="5400000">
            <a:off x="7256772" y="4666618"/>
            <a:ext cx="2653407" cy="1913903"/>
          </a:xfrm>
          <a:prstGeom prst="bentConnector3">
            <a:avLst>
              <a:gd name="adj1" fmla="val 50000"/>
            </a:avLst>
          </a:prstGeom>
          <a:ln w="28575">
            <a:solidFill>
              <a:schemeClr val="accent6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Forme 19"/>
          <p:cNvCxnSpPr>
            <a:endCxn id="30" idx="0"/>
          </p:cNvCxnSpPr>
          <p:nvPr/>
        </p:nvCxnSpPr>
        <p:spPr>
          <a:xfrm>
            <a:off x="9221754" y="7310636"/>
            <a:ext cx="2364387" cy="1666750"/>
          </a:xfrm>
          <a:prstGeom prst="bentConnector2">
            <a:avLst/>
          </a:prstGeom>
          <a:ln w="28575">
            <a:solidFill>
              <a:schemeClr val="accent6">
                <a:lumMod val="50000"/>
              </a:schemeClr>
            </a:solidFill>
            <a:prstDash val="lg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 descr="Microsof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8172" y="4656906"/>
            <a:ext cx="20574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83407" y="3432770"/>
            <a:ext cx="5114037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ZoneTexte 29"/>
          <p:cNvSpPr txBox="1"/>
          <p:nvPr/>
        </p:nvSpPr>
        <p:spPr>
          <a:xfrm>
            <a:off x="9562670" y="8977386"/>
            <a:ext cx="404694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latin typeface="Arial" pitchFamily="34" charset="0"/>
                <a:cs typeface="Arial" pitchFamily="34" charset="0"/>
              </a:rPr>
              <a:t>Tiers de télétransmission</a:t>
            </a:r>
            <a:endParaRPr lang="fr-FR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816524" y="8041282"/>
            <a:ext cx="308610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84876" y="4296866"/>
            <a:ext cx="1657350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Le projet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Diagramme 6"/>
          <p:cNvGraphicFramePr/>
          <p:nvPr/>
        </p:nvGraphicFramePr>
        <p:xfrm>
          <a:off x="1080220" y="2576586"/>
          <a:ext cx="10801200" cy="7192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432148" y="984498"/>
            <a:ext cx="128174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Choix des options offerts aux communes</a:t>
            </a:r>
          </a:p>
          <a:p>
            <a:pPr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Courrier envoyé en novembre 2017</a:t>
            </a: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L’année 2018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2148" y="897969"/>
            <a:ext cx="12817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Premier semestre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Organisation de plusieurs réunions au cours du premier semestre 2018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Travail sur les profils d’archivage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Focus sur les aspects Finances et Marchés publics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En parallèle, convention en cours de relecture au niveau de la DCSI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32148" y="5436795"/>
            <a:ext cx="12817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Deuxième semestre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Pas de réunion organisée suite à des changements importants au niveau du service de la Métropole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Une réunion prévue en décembre, initialement le 6 décembre mais reportée pour cause d’élections professionnelles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En attente de la DCSI pour transmission aux communes et aux AD</a:t>
            </a: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Bilan d’étape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2148" y="897969"/>
            <a:ext cx="12817424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Points positifs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Principe du prototype qui a permis de valider l’architecture logicielle générale</a:t>
            </a: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Forte implication des communes</a:t>
            </a: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Solution éprouvée sur la base du SAE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As@lae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Coûts limités sur la base de solution libre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As@lae</a:t>
            </a:r>
            <a:endParaRPr lang="fr-F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432148" y="4800922"/>
            <a:ext cx="12817424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Points négatifs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Contexte de métropolisation et de création des antennes qui a bouleversé le cadre de travail initial</a:t>
            </a: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Travail de longue haleine qui demande beaucoup de temps à l’ensemble des participants</a:t>
            </a: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Évolutions technologiques récentes comme le </a:t>
            </a:r>
            <a:r>
              <a:rPr lang="fr-FR" sz="2800" dirty="0" err="1" smtClean="0">
                <a:latin typeface="Arial" pitchFamily="34" charset="0"/>
                <a:cs typeface="Arial" pitchFamily="34" charset="0"/>
              </a:rPr>
              <a:t>PES_Marchés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 à prendre en compte</a:t>
            </a:r>
          </a:p>
          <a:p>
            <a:pPr lvl="1">
              <a:buFont typeface="Wingdings" pitchFamily="2" charset="2"/>
              <a:buChar char="Ø"/>
            </a:pPr>
            <a:endParaRPr lang="fr-FR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Développements spécifiques à réaliser sur la GED, coûts beaucoup plus importants</a:t>
            </a: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360140" y="48394"/>
            <a:ext cx="12943804" cy="646331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 defTabSz="914400">
              <a:spcBef>
                <a:spcPct val="0"/>
              </a:spcBef>
            </a:pPr>
            <a:r>
              <a:rPr lang="fr-FR" sz="3600" b="1" spc="-1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L’année 2018</a:t>
            </a:r>
            <a:endParaRPr lang="fr-FR" sz="3600" b="1" spc="-1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32148" y="897969"/>
            <a:ext cx="12817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Premier semestre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Organisation de plusieurs réunions au cours du premier semestre 2018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Travail sur les profils d’archivage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Focus sur les aspects Finances et Marchés publics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En parallèle, convention en cours de relecture au niveau de la DCSI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432148" y="5436795"/>
            <a:ext cx="1281742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Deuxième semestre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Pas de réunion organisée suite à des changements importants au niveau du service de la Métropole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Une réunion prévue en décembre, initialement le 6 décembre mais reportée pour cause d’élections professionnelles</a:t>
            </a:r>
          </a:p>
          <a:p>
            <a:pPr lvl="1">
              <a:buFont typeface="Wingdings" pitchFamily="2" charset="2"/>
              <a:buChar char="Ø"/>
            </a:pPr>
            <a:endParaRPr lang="fr-FR" sz="2800" dirty="0" smtClean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fr-FR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800" dirty="0" smtClean="0">
                <a:latin typeface="Arial" pitchFamily="34" charset="0"/>
                <a:cs typeface="Arial" pitchFamily="34" charset="0"/>
              </a:rPr>
              <a:t>En attente de la DCSI pour transmission aux communes et aux AD</a:t>
            </a:r>
          </a:p>
        </p:txBody>
      </p:sp>
    </p:spTree>
    <p:extLst>
      <p:ext uri="{BB962C8B-B14F-4D97-AF65-F5344CB8AC3E}">
        <p14:creationId xmlns:p14="http://schemas.microsoft.com/office/powerpoint/2010/main" xmlns="" val="163563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10945</TotalTime>
  <Words>632</Words>
  <Application>Microsoft Office PowerPoint</Application>
  <PresentationFormat>Personnalisé</PresentationFormat>
  <Paragraphs>158</Paragraphs>
  <Slides>12</Slides>
  <Notes>10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garnaud</dc:creator>
  <cp:lastModifiedBy>Gisèle</cp:lastModifiedBy>
  <cp:revision>491</cp:revision>
  <cp:lastPrinted>2018-10-24T06:37:46Z</cp:lastPrinted>
  <dcterms:created xsi:type="dcterms:W3CDTF">2016-02-22T09:34:25Z</dcterms:created>
  <dcterms:modified xsi:type="dcterms:W3CDTF">2018-11-26T22:02:08Z</dcterms:modified>
</cp:coreProperties>
</file>